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EB Garamond SemiBold"/>
      <p:regular r:id="rId49"/>
      <p:bold r:id="rId50"/>
      <p:italic r:id="rId51"/>
      <p:boldItalic r:id="rId52"/>
    </p:embeddedFont>
    <p:embeddedFont>
      <p:font typeface="EB Garamond"/>
      <p:regular r:id="rId53"/>
      <p:bold r:id="rId54"/>
      <p:italic r:id="rId55"/>
      <p:boldItalic r:id="rId56"/>
    </p:embeddedFont>
    <p:embeddedFont>
      <p:font typeface="Quicksan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64EC79-D26E-47DA-9C3A-0324BFFB90BC}">
  <a:tblStyle styleId="{9F64EC79-D26E-47DA-9C3A-0324BFFB90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EBGaramondSemiBo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BGaramondSemiBold-italic.fntdata"/><Relationship Id="rId50" Type="http://schemas.openxmlformats.org/officeDocument/2006/relationships/font" Target="fonts/EBGaramondSemiBold-bold.fntdata"/><Relationship Id="rId53" Type="http://schemas.openxmlformats.org/officeDocument/2006/relationships/font" Target="fonts/EBGaramond-regular.fntdata"/><Relationship Id="rId52" Type="http://schemas.openxmlformats.org/officeDocument/2006/relationships/font" Target="fonts/EBGaramondSemiBold-boldItalic.fntdata"/><Relationship Id="rId11" Type="http://schemas.openxmlformats.org/officeDocument/2006/relationships/slide" Target="slides/slide5.xml"/><Relationship Id="rId55" Type="http://schemas.openxmlformats.org/officeDocument/2006/relationships/font" Target="fonts/EBGaramond-italic.fntdata"/><Relationship Id="rId10" Type="http://schemas.openxmlformats.org/officeDocument/2006/relationships/slide" Target="slides/slide4.xml"/><Relationship Id="rId54" Type="http://schemas.openxmlformats.org/officeDocument/2006/relationships/font" Target="fonts/EBGaramond-bold.fntdata"/><Relationship Id="rId13" Type="http://schemas.openxmlformats.org/officeDocument/2006/relationships/slide" Target="slides/slide7.xml"/><Relationship Id="rId57" Type="http://schemas.openxmlformats.org/officeDocument/2006/relationships/font" Target="fonts/Quicksand-regular.fntdata"/><Relationship Id="rId12" Type="http://schemas.openxmlformats.org/officeDocument/2006/relationships/slide" Target="slides/slide6.xml"/><Relationship Id="rId56" Type="http://schemas.openxmlformats.org/officeDocument/2006/relationships/font" Target="fonts/EBGaramond-boldItalic.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Quicksan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dcfc2e3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dcfc2e3c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cc2c2f5f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cc2c2f5f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3dd07dce7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3dd07dce7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cc2c2f5f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cc2c2f5f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db4f80dc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db4f80dc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dd07dce7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dd07dce7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3dd07dce7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dd07dce7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3db4f80dc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3db4f80dc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3db4f80dc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3db4f80dc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Right summation part is the average weights of the other officers before the incident occurs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dcfc2e3c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dcfc2e3c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cc2c2f5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cc2c2f5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dd07dce7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dd07dce7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db4f80dc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db4f80dc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cc2c2f5f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3cc2c2f5f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cc2c2f5f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3cc2c2f5f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db4f80dc2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3db4f80dc2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3db4f80dc2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3db4f80dc2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3db4f80dc2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3db4f80dc2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3cc2c2f5f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3cc2c2f5f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db4f80dc2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db4f80dc2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3db4f80dc2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3db4f80dc2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cc2c2f5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3cc2c2f5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db4f80dc2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3db4f80dc2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db4f80dc2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db4f80dc2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Reject the Null Hypothesis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have the independent randomly resampled curve, it overestimates officers in the 3 to 6 range, while for the intervals 1 and 10 it </a:t>
            </a:r>
            <a:r>
              <a:rPr lang="en-GB"/>
              <a:t>underestimates</a:t>
            </a:r>
            <a:r>
              <a:rPr lang="en-GB"/>
              <a:t> it</a:t>
            </a:r>
            <a:endParaRPr/>
          </a:p>
          <a:p>
            <a:pPr indent="0" lvl="0" marL="0" rtl="0" algn="l">
              <a:spcBef>
                <a:spcPts val="0"/>
              </a:spcBef>
              <a:spcAft>
                <a:spcPts val="0"/>
              </a:spcAft>
              <a:buNone/>
            </a:pPr>
            <a:r>
              <a:rPr lang="en-GB"/>
              <a:t>Does not follow the original distribution of data, shows that randomly sampling is not what is happening here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db4f80dc2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3db4f80dc2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db4f80dc2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db4f80dc2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3db4f80dc2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3db4f80dc2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Self-contagion fits better, but overestimates the number of officers with 1 complaint</a:t>
            </a:r>
            <a:endParaRPr/>
          </a:p>
          <a:p>
            <a:pPr indent="0" lvl="0" marL="0" rtl="0" algn="l">
              <a:spcBef>
                <a:spcPts val="0"/>
              </a:spcBef>
              <a:spcAft>
                <a:spcPts val="0"/>
              </a:spcAft>
              <a:buNone/>
            </a:pPr>
            <a:r>
              <a:rPr lang="en-GB"/>
              <a:t>Self-contagion could play a role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db4f80dc2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db4f80dc2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3db4f80dc2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3db4f80dc2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3db4f80dc2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3db4f80dc2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cc2c2f5f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cc2c2f5f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3cc2c2f5f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3cc2c2f5f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cc2c2f5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cc2c2f5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3db4f80dc2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3db4f80dc2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3db4f80dc2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3db4f80dc2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On-duty pairings</a:t>
            </a:r>
            <a:endParaRPr/>
          </a:p>
          <a:p>
            <a:pPr indent="0" lvl="0" marL="0" rtl="0" algn="l">
              <a:spcBef>
                <a:spcPts val="0"/>
              </a:spcBef>
              <a:spcAft>
                <a:spcPts val="0"/>
              </a:spcAft>
              <a:buClr>
                <a:schemeClr val="dk1"/>
              </a:buClr>
              <a:buSzPts val="1100"/>
              <a:buFont typeface="Arial"/>
              <a:buNone/>
            </a:pPr>
            <a:r>
              <a:rPr lang="en-GB"/>
              <a:t>Performance in academy</a:t>
            </a:r>
            <a:endParaRPr/>
          </a:p>
          <a:p>
            <a:pPr indent="0" lvl="0" marL="0" rtl="0" algn="l">
              <a:spcBef>
                <a:spcPts val="0"/>
              </a:spcBef>
              <a:spcAft>
                <a:spcPts val="0"/>
              </a:spcAft>
              <a:buClr>
                <a:schemeClr val="dk1"/>
              </a:buClr>
              <a:buSzPts val="1100"/>
              <a:buFont typeface="Arial"/>
              <a:buNone/>
            </a:pPr>
            <a:r>
              <a:rPr lang="en-GB"/>
              <a:t>Number of internal complaints</a:t>
            </a:r>
            <a:endParaRPr/>
          </a:p>
          <a:p>
            <a:pPr indent="0" lvl="0" marL="0" rtl="0" algn="l">
              <a:spcBef>
                <a:spcPts val="0"/>
              </a:spcBef>
              <a:spcAft>
                <a:spcPts val="0"/>
              </a:spcAft>
              <a:buClr>
                <a:schemeClr val="dk1"/>
              </a:buClr>
              <a:buSzPts val="1100"/>
              <a:buFont typeface="Arial"/>
              <a:buNone/>
            </a:pPr>
            <a:r>
              <a:rPr lang="en-GB"/>
              <a:t>Inter-department cases</a:t>
            </a:r>
            <a:endParaRPr/>
          </a:p>
          <a:p>
            <a:pPr indent="0" lvl="0" marL="0" rtl="0" algn="l">
              <a:spcBef>
                <a:spcPts val="0"/>
              </a:spcBef>
              <a:spcAft>
                <a:spcPts val="0"/>
              </a:spcAft>
              <a:buNone/>
            </a:pPr>
            <a:r>
              <a:rPr lang="en-GB"/>
              <a:t>Time check out sheets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3db4f80dc2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3db4f80dc2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cc2c2f5f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cc2c2f5f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GB" sz="1400">
                <a:solidFill>
                  <a:srgbClr val="595959"/>
                </a:solidFill>
              </a:rPr>
              <a:t>Papachristos' 2019 study found that officers with a higher proportion of co-accused with a history of excessive force complaints were more likely to be involved in such complaints.</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GB" sz="1400">
                <a:solidFill>
                  <a:srgbClr val="595959"/>
                </a:solidFill>
              </a:rPr>
              <a:t>Chalfin's 2021 study countered Papachristos' findings, advocating for early warning systems to deter problematic behavior and promote accountability.</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GB" sz="1400">
                <a:solidFill>
                  <a:srgbClr val="595959"/>
                </a:solidFill>
              </a:rPr>
              <a:t>Papachristos responded to Chalfin's study, arguing that removing problem officers is important and interpreting their results as consistent with other interventions to reduce police complaints.</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GB" sz="1400">
                <a:solidFill>
                  <a:srgbClr val="595959"/>
                </a:solidFill>
              </a:rPr>
              <a:t>Simpson and Kirk's 2022 study on Dallas police officers indicates that misconduct is associated with an officer's past behavior, officer-specific proneness, neighborhood context of patrol, and, in some cases, officer race, but not with the disciplined misbehavior of their ad hoc partners. The study suggests that interventions targeting individual officers and early interventions focused on new offenders may be effective in curbing police misconduct.</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GB" sz="1400">
                <a:solidFill>
                  <a:srgbClr val="595959"/>
                </a:solidFill>
              </a:rPr>
              <a:t>The role of social contagion in police excessive force remains a topic of debate, with limited research on the distribution of complaints among police officers.</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GB" sz="1400">
                <a:solidFill>
                  <a:srgbClr val="595959"/>
                </a:solidFill>
              </a:rPr>
              <a:t>The experiments conducted support the prevalence of social contagion in police networks and highlight the importance of understanding social dynamics to design effective interventions for promoting accountability and deterring problematic behavior.</a:t>
            </a:r>
            <a:endParaRPr sz="1400">
              <a:solidFill>
                <a:srgbClr val="59595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3cc2c2f5f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3cc2c2f5f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These factors include the presence of a full-time internal affairs department,</a:t>
            </a:r>
            <a:endParaRPr/>
          </a:p>
          <a:p>
            <a:pPr indent="0" lvl="0" marL="0" rtl="0" algn="l">
              <a:spcBef>
                <a:spcPts val="0"/>
              </a:spcBef>
              <a:spcAft>
                <a:spcPts val="0"/>
              </a:spcAft>
              <a:buClr>
                <a:schemeClr val="dk1"/>
              </a:buClr>
              <a:buSzPts val="1100"/>
              <a:buFont typeface="Arial"/>
              <a:buNone/>
            </a:pPr>
            <a:r>
              <a:rPr lang="en-GB"/>
              <a:t>in-service training, violent crime rates in the area, academy performance, off-duty</a:t>
            </a:r>
            <a:endParaRPr/>
          </a:p>
          <a:p>
            <a:pPr indent="0" lvl="0" marL="0" rtl="0" algn="l">
              <a:spcBef>
                <a:spcPts val="0"/>
              </a:spcBef>
              <a:spcAft>
                <a:spcPts val="0"/>
              </a:spcAft>
              <a:buNone/>
            </a:pPr>
            <a:r>
              <a:rPr lang="en-GB"/>
              <a:t>incidents,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Clustering, spread, and transmission factors</a:t>
            </a:r>
            <a:endParaRPr/>
          </a:p>
          <a:p>
            <a:pPr indent="0" lvl="0" marL="0" rtl="0" algn="l">
              <a:spcBef>
                <a:spcPts val="0"/>
              </a:spcBef>
              <a:spcAft>
                <a:spcPts val="0"/>
              </a:spcAft>
              <a:buNone/>
            </a:pPr>
            <a:r>
              <a:rPr lang="en-GB"/>
              <a:t>Susceptibility, exposure, incubation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dcfc2e3c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3dcfc2e3c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cc2c2f5f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cc2c2f5f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cc2c2f5f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cc2c2f5f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319175" y="2233519"/>
            <a:ext cx="6680400" cy="11598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cxnSp>
        <p:nvCxnSpPr>
          <p:cNvPr id="11" name="Google Shape;11;p2"/>
          <p:cNvCxnSpPr>
            <a:stCxn id="12" idx="4"/>
          </p:cNvCxnSpPr>
          <p:nvPr/>
        </p:nvCxnSpPr>
        <p:spPr>
          <a:xfrm>
            <a:off x="939750" y="2832475"/>
            <a:ext cx="0" cy="2310900"/>
          </a:xfrm>
          <a:prstGeom prst="straightConnector1">
            <a:avLst/>
          </a:prstGeom>
          <a:noFill/>
          <a:ln cap="flat" cmpd="sng" w="9525">
            <a:solidFill>
              <a:schemeClr val="accent5"/>
            </a:solidFill>
            <a:prstDash val="solid"/>
            <a:round/>
            <a:headEnd len="med" w="med" type="none"/>
            <a:tailEnd len="med" w="med" type="none"/>
          </a:ln>
        </p:spPr>
      </p:cxnSp>
      <p:sp>
        <p:nvSpPr>
          <p:cNvPr id="12" name="Google Shape;12;p2"/>
          <p:cNvSpPr/>
          <p:nvPr/>
        </p:nvSpPr>
        <p:spPr>
          <a:xfrm>
            <a:off x="845250" y="2643475"/>
            <a:ext cx="189000" cy="1890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key color">
  <p:cSld name="BLANK_1">
    <p:bg>
      <p:bgPr>
        <a:solidFill>
          <a:schemeClr val="accent1"/>
        </a:solidFill>
      </p:bgPr>
    </p:bg>
    <p:spTree>
      <p:nvGrpSpPr>
        <p:cNvPr id="63" name="Shape 63"/>
        <p:cNvGrpSpPr/>
        <p:nvPr/>
      </p:nvGrpSpPr>
      <p:grpSpPr>
        <a:xfrm>
          <a:off x="0" y="0"/>
          <a:ext cx="0" cy="0"/>
          <a:chOff x="0" y="0"/>
          <a:chExt cx="0" cy="0"/>
        </a:xfrm>
      </p:grpSpPr>
      <p:sp>
        <p:nvSpPr>
          <p:cNvPr id="64" name="Google Shape;64;p11"/>
          <p:cNvSpPr txBox="1"/>
          <p:nvPr>
            <p:ph idx="12" type="sldNum"/>
          </p:nvPr>
        </p:nvSpPr>
        <p:spPr>
          <a:xfrm>
            <a:off x="8523157" y="4752131"/>
            <a:ext cx="548700" cy="3153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cxnSp>
        <p:nvCxnSpPr>
          <p:cNvPr id="65" name="Google Shape;65;p11"/>
          <p:cNvCxnSpPr/>
          <p:nvPr/>
        </p:nvCxnSpPr>
        <p:spPr>
          <a:xfrm>
            <a:off x="945638" y="0"/>
            <a:ext cx="0" cy="5143500"/>
          </a:xfrm>
          <a:prstGeom prst="straightConnector1">
            <a:avLst/>
          </a:prstGeom>
          <a:noFill/>
          <a:ln cap="flat" cmpd="sng" w="9525">
            <a:solidFill>
              <a:schemeClr val="dk1"/>
            </a:solidFill>
            <a:prstDash val="solid"/>
            <a:round/>
            <a:headEnd len="med" w="med" type="none"/>
            <a:tailEnd len="med" w="med" type="none"/>
          </a:ln>
        </p:spPr>
      </p:cxnSp>
      <p:sp>
        <p:nvSpPr>
          <p:cNvPr id="66" name="Google Shape;66;p11"/>
          <p:cNvSpPr/>
          <p:nvPr/>
        </p:nvSpPr>
        <p:spPr>
          <a:xfrm>
            <a:off x="844675" y="2470800"/>
            <a:ext cx="201900" cy="201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7" name="Shape 67"/>
        <p:cNvGrpSpPr/>
        <p:nvPr/>
      </p:nvGrpSpPr>
      <p:grpSpPr>
        <a:xfrm>
          <a:off x="0" y="0"/>
          <a:ext cx="0" cy="0"/>
          <a:chOff x="0" y="0"/>
          <a:chExt cx="0" cy="0"/>
        </a:xfrm>
      </p:grpSpPr>
      <p:sp>
        <p:nvSpPr>
          <p:cNvPr id="68" name="Google Shape;68;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9" name="Google Shape;69;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0" name="Google Shape;70;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3" name="Google Shape;73;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74" name="Shape 74"/>
        <p:cNvGrpSpPr/>
        <p:nvPr/>
      </p:nvGrpSpPr>
      <p:grpSpPr>
        <a:xfrm>
          <a:off x="0" y="0"/>
          <a:ext cx="0" cy="0"/>
          <a:chOff x="0" y="0"/>
          <a:chExt cx="0" cy="0"/>
        </a:xfrm>
      </p:grpSpPr>
      <p:sp>
        <p:nvSpPr>
          <p:cNvPr id="75" name="Google Shape;75;p14"/>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76" name="Google Shape;7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77" name="Google Shape;7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 name="Shape 13"/>
        <p:cNvGrpSpPr/>
        <p:nvPr/>
      </p:nvGrpSpPr>
      <p:grpSpPr>
        <a:xfrm>
          <a:off x="0" y="0"/>
          <a:ext cx="0" cy="0"/>
          <a:chOff x="0" y="0"/>
          <a:chExt cx="0" cy="0"/>
        </a:xfrm>
      </p:grpSpPr>
      <p:sp>
        <p:nvSpPr>
          <p:cNvPr id="14" name="Google Shape;14;p3"/>
          <p:cNvSpPr txBox="1"/>
          <p:nvPr>
            <p:ph type="ctrTitle"/>
          </p:nvPr>
        </p:nvSpPr>
        <p:spPr>
          <a:xfrm>
            <a:off x="1530175" y="2307788"/>
            <a:ext cx="6767100" cy="532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 name="Google Shape;15;p3"/>
          <p:cNvSpPr txBox="1"/>
          <p:nvPr>
            <p:ph idx="1" type="subTitle"/>
          </p:nvPr>
        </p:nvSpPr>
        <p:spPr>
          <a:xfrm>
            <a:off x="1567326" y="2782913"/>
            <a:ext cx="6927900" cy="353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 name="Google Shape;16;p3"/>
          <p:cNvSpPr txBox="1"/>
          <p:nvPr>
            <p:ph idx="12" type="sldNum"/>
          </p:nvPr>
        </p:nvSpPr>
        <p:spPr>
          <a:xfrm>
            <a:off x="8523157" y="4752131"/>
            <a:ext cx="548700" cy="3153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17" name="Google Shape;17;p3"/>
          <p:cNvCxnSpPr/>
          <p:nvPr/>
        </p:nvCxnSpPr>
        <p:spPr>
          <a:xfrm>
            <a:off x="939645"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18" name="Google Shape;18;p3"/>
          <p:cNvSpPr/>
          <p:nvPr/>
        </p:nvSpPr>
        <p:spPr>
          <a:xfrm flipH="1">
            <a:off x="632556" y="2267403"/>
            <a:ext cx="614400" cy="6144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 name="Shape 19"/>
        <p:cNvGrpSpPr/>
        <p:nvPr/>
      </p:nvGrpSpPr>
      <p:grpSpPr>
        <a:xfrm>
          <a:off x="0" y="0"/>
          <a:ext cx="0" cy="0"/>
          <a:chOff x="0" y="0"/>
          <a:chExt cx="0" cy="0"/>
        </a:xfrm>
      </p:grpSpPr>
      <p:cxnSp>
        <p:nvCxnSpPr>
          <p:cNvPr id="20" name="Google Shape;20;p4"/>
          <p:cNvCxnSpPr/>
          <p:nvPr/>
        </p:nvCxnSpPr>
        <p:spPr>
          <a:xfrm>
            <a:off x="945630"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21" name="Google Shape;21;p4"/>
          <p:cNvSpPr/>
          <p:nvPr/>
        </p:nvSpPr>
        <p:spPr>
          <a:xfrm>
            <a:off x="638325" y="2267417"/>
            <a:ext cx="614400" cy="6144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1633225" y="2161800"/>
            <a:ext cx="6700500" cy="819900"/>
          </a:xfrm>
          <a:prstGeom prst="rect">
            <a:avLst/>
          </a:prstGeom>
        </p:spPr>
        <p:txBody>
          <a:bodyPr anchorCtr="0" anchor="ctr" bIns="91425" lIns="91425" spcFirstLastPara="1" rIns="91425" wrap="square" tIns="91425">
            <a:noAutofit/>
          </a:bodyPr>
          <a:lstStyle>
            <a:lvl1pPr indent="-406400" lvl="0" marL="457200" rtl="0">
              <a:spcBef>
                <a:spcPts val="600"/>
              </a:spcBef>
              <a:spcAft>
                <a:spcPts val="0"/>
              </a:spcAft>
              <a:buSzPts val="2800"/>
              <a:buChar char="◦"/>
              <a:defRPr i="1" sz="2800">
                <a:solidFill>
                  <a:schemeClr val="accent1"/>
                </a:solidFill>
              </a:defRPr>
            </a:lvl1pPr>
            <a:lvl2pPr indent="-406400" lvl="1" marL="914400" rtl="0">
              <a:spcBef>
                <a:spcPts val="0"/>
              </a:spcBef>
              <a:spcAft>
                <a:spcPts val="0"/>
              </a:spcAft>
              <a:buSzPts val="2800"/>
              <a:buChar char="▫"/>
              <a:defRPr i="1" sz="2800">
                <a:solidFill>
                  <a:schemeClr val="accent1"/>
                </a:solidFill>
              </a:defRPr>
            </a:lvl2pPr>
            <a:lvl3pPr indent="-406400" lvl="2" marL="1371600" rtl="0">
              <a:spcBef>
                <a:spcPts val="0"/>
              </a:spcBef>
              <a:spcAft>
                <a:spcPts val="0"/>
              </a:spcAft>
              <a:buSzPts val="2800"/>
              <a:buChar char="■"/>
              <a:defRPr i="1" sz="2800">
                <a:solidFill>
                  <a:schemeClr val="accent1"/>
                </a:solidFill>
              </a:defRPr>
            </a:lvl3pPr>
            <a:lvl4pPr indent="-406400" lvl="3" marL="1828800" rtl="0">
              <a:spcBef>
                <a:spcPts val="0"/>
              </a:spcBef>
              <a:spcAft>
                <a:spcPts val="0"/>
              </a:spcAft>
              <a:buClr>
                <a:schemeClr val="accent1"/>
              </a:buClr>
              <a:buSzPts val="2800"/>
              <a:buChar char="●"/>
              <a:defRPr i="1" sz="2800">
                <a:solidFill>
                  <a:schemeClr val="accent1"/>
                </a:solidFill>
              </a:defRPr>
            </a:lvl4pPr>
            <a:lvl5pPr indent="-406400" lvl="4" marL="2286000" rtl="0">
              <a:spcBef>
                <a:spcPts val="0"/>
              </a:spcBef>
              <a:spcAft>
                <a:spcPts val="0"/>
              </a:spcAft>
              <a:buClr>
                <a:schemeClr val="accent1"/>
              </a:buClr>
              <a:buSzPts val="2800"/>
              <a:buChar char="○"/>
              <a:defRPr i="1" sz="2800">
                <a:solidFill>
                  <a:schemeClr val="accent1"/>
                </a:solidFill>
              </a:defRPr>
            </a:lvl5pPr>
            <a:lvl6pPr indent="-406400" lvl="5" marL="2743200" rtl="0">
              <a:spcBef>
                <a:spcPts val="0"/>
              </a:spcBef>
              <a:spcAft>
                <a:spcPts val="0"/>
              </a:spcAft>
              <a:buClr>
                <a:schemeClr val="accent1"/>
              </a:buClr>
              <a:buSzPts val="2800"/>
              <a:buChar char="■"/>
              <a:defRPr i="1" sz="2800">
                <a:solidFill>
                  <a:schemeClr val="accent1"/>
                </a:solidFill>
              </a:defRPr>
            </a:lvl6pPr>
            <a:lvl7pPr indent="-406400" lvl="6" marL="3200400" rtl="0">
              <a:spcBef>
                <a:spcPts val="0"/>
              </a:spcBef>
              <a:spcAft>
                <a:spcPts val="0"/>
              </a:spcAft>
              <a:buClr>
                <a:schemeClr val="accent1"/>
              </a:buClr>
              <a:buSzPts val="2800"/>
              <a:buChar char="●"/>
              <a:defRPr i="1" sz="2800">
                <a:solidFill>
                  <a:schemeClr val="accent1"/>
                </a:solidFill>
              </a:defRPr>
            </a:lvl7pPr>
            <a:lvl8pPr indent="-406400" lvl="7" marL="3657600" rtl="0">
              <a:spcBef>
                <a:spcPts val="0"/>
              </a:spcBef>
              <a:spcAft>
                <a:spcPts val="0"/>
              </a:spcAft>
              <a:buClr>
                <a:schemeClr val="accent1"/>
              </a:buClr>
              <a:buSzPts val="2800"/>
              <a:buChar char="○"/>
              <a:defRPr i="1" sz="2800">
                <a:solidFill>
                  <a:schemeClr val="accent1"/>
                </a:solidFill>
              </a:defRPr>
            </a:lvl8pPr>
            <a:lvl9pPr indent="-406400" lvl="8" marL="4114800">
              <a:spcBef>
                <a:spcPts val="0"/>
              </a:spcBef>
              <a:spcAft>
                <a:spcPts val="0"/>
              </a:spcAft>
              <a:buClr>
                <a:schemeClr val="accent1"/>
              </a:buClr>
              <a:buSzPts val="2800"/>
              <a:buChar char="■"/>
              <a:defRPr i="1" sz="2800">
                <a:solidFill>
                  <a:schemeClr val="accent1"/>
                </a:solidFill>
              </a:defRPr>
            </a:lvl9pPr>
          </a:lstStyle>
          <a:p/>
        </p:txBody>
      </p:sp>
      <p:sp>
        <p:nvSpPr>
          <p:cNvPr id="23" name="Google Shape;23;p4"/>
          <p:cNvSpPr txBox="1"/>
          <p:nvPr/>
        </p:nvSpPr>
        <p:spPr>
          <a:xfrm>
            <a:off x="286541" y="2244031"/>
            <a:ext cx="1306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chemeClr val="accent1"/>
                </a:solidFill>
                <a:latin typeface="Quicksand"/>
                <a:ea typeface="Quicksand"/>
                <a:cs typeface="Quicksand"/>
                <a:sym typeface="Quicksand"/>
              </a:rPr>
              <a:t>“</a:t>
            </a:r>
            <a:endParaRPr b="1" sz="4800">
              <a:solidFill>
                <a:schemeClr val="accent1"/>
              </a:solidFill>
              <a:latin typeface="Quicksand"/>
              <a:ea typeface="Quicksand"/>
              <a:cs typeface="Quicksand"/>
              <a:sym typeface="Quicksand"/>
            </a:endParaRPr>
          </a:p>
        </p:txBody>
      </p:sp>
      <p:sp>
        <p:nvSpPr>
          <p:cNvPr id="24" name="Google Shape;24;p4"/>
          <p:cNvSpPr txBox="1"/>
          <p:nvPr>
            <p:ph idx="12" type="sldNum"/>
          </p:nvPr>
        </p:nvSpPr>
        <p:spPr>
          <a:xfrm>
            <a:off x="8523157" y="4752131"/>
            <a:ext cx="548700" cy="315300"/>
          </a:xfrm>
          <a:prstGeom prst="rect">
            <a:avLst/>
          </a:prstGeom>
        </p:spPr>
        <p:txBody>
          <a:bodyPr anchorCtr="0" anchor="t" bIns="91425" lIns="91425" spcFirstLastPara="1" rIns="91425" wrap="square" tIns="91425">
            <a:noAutofit/>
          </a:bodyPr>
          <a:lstStyle>
            <a:lvl1pPr lvl="0">
              <a:buNone/>
              <a:defRPr>
                <a:solidFill>
                  <a:srgbClr val="39C0BA"/>
                </a:solidFill>
              </a:defRPr>
            </a:lvl1pPr>
            <a:lvl2pPr lvl="1">
              <a:buNone/>
              <a:defRPr>
                <a:solidFill>
                  <a:srgbClr val="39C0BA"/>
                </a:solidFill>
              </a:defRPr>
            </a:lvl2pPr>
            <a:lvl3pPr lvl="2">
              <a:buNone/>
              <a:defRPr>
                <a:solidFill>
                  <a:srgbClr val="39C0BA"/>
                </a:solidFill>
              </a:defRPr>
            </a:lvl3pPr>
            <a:lvl4pPr lvl="3">
              <a:buNone/>
              <a:defRPr>
                <a:solidFill>
                  <a:srgbClr val="39C0BA"/>
                </a:solidFill>
              </a:defRPr>
            </a:lvl4pPr>
            <a:lvl5pPr lvl="4">
              <a:buNone/>
              <a:defRPr>
                <a:solidFill>
                  <a:srgbClr val="39C0BA"/>
                </a:solidFill>
              </a:defRPr>
            </a:lvl5pPr>
            <a:lvl6pPr lvl="5">
              <a:buNone/>
              <a:defRPr>
                <a:solidFill>
                  <a:srgbClr val="39C0BA"/>
                </a:solidFill>
              </a:defRPr>
            </a:lvl6pPr>
            <a:lvl7pPr lvl="6">
              <a:buNone/>
              <a:defRPr>
                <a:solidFill>
                  <a:srgbClr val="39C0BA"/>
                </a:solidFill>
              </a:defRPr>
            </a:lvl7pPr>
            <a:lvl8pPr lvl="7">
              <a:buNone/>
              <a:defRPr>
                <a:solidFill>
                  <a:srgbClr val="39C0BA"/>
                </a:solidFill>
              </a:defRPr>
            </a:lvl8pPr>
            <a:lvl9pPr lvl="8">
              <a:buNone/>
              <a:defRPr>
                <a:solidFill>
                  <a:srgbClr val="39C0BA"/>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5" name="Shape 25"/>
        <p:cNvGrpSpPr/>
        <p:nvPr/>
      </p:nvGrpSpPr>
      <p:grpSpPr>
        <a:xfrm>
          <a:off x="0" y="0"/>
          <a:ext cx="0" cy="0"/>
          <a:chOff x="0" y="0"/>
          <a:chExt cx="0" cy="0"/>
        </a:xfrm>
      </p:grpSpPr>
      <p:sp>
        <p:nvSpPr>
          <p:cNvPr id="26" name="Google Shape;26;p5"/>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Quicksand"/>
              <a:buNone/>
              <a:defRPr sz="1800">
                <a:latin typeface="Quicksand"/>
                <a:ea typeface="Quicksand"/>
                <a:cs typeface="Quicksand"/>
                <a:sym typeface="Quicksand"/>
              </a:defRPr>
            </a:lvl1pPr>
            <a:lvl2pPr lvl="1" rtl="0">
              <a:spcBef>
                <a:spcPts val="0"/>
              </a:spcBef>
              <a:spcAft>
                <a:spcPts val="0"/>
              </a:spcAft>
              <a:buSzPts val="1800"/>
              <a:buFont typeface="Quicksand"/>
              <a:buNone/>
              <a:defRPr sz="1800">
                <a:latin typeface="Quicksand"/>
                <a:ea typeface="Quicksand"/>
                <a:cs typeface="Quicksand"/>
                <a:sym typeface="Quicksand"/>
              </a:defRPr>
            </a:lvl2pPr>
            <a:lvl3pPr lvl="2" rtl="0">
              <a:spcBef>
                <a:spcPts val="0"/>
              </a:spcBef>
              <a:spcAft>
                <a:spcPts val="0"/>
              </a:spcAft>
              <a:buSzPts val="1800"/>
              <a:buFont typeface="Quicksand"/>
              <a:buNone/>
              <a:defRPr sz="1800">
                <a:latin typeface="Quicksand"/>
                <a:ea typeface="Quicksand"/>
                <a:cs typeface="Quicksand"/>
                <a:sym typeface="Quicksand"/>
              </a:defRPr>
            </a:lvl3pPr>
            <a:lvl4pPr lvl="3" rtl="0">
              <a:spcBef>
                <a:spcPts val="0"/>
              </a:spcBef>
              <a:spcAft>
                <a:spcPts val="0"/>
              </a:spcAft>
              <a:buSzPts val="1800"/>
              <a:buFont typeface="Quicksand"/>
              <a:buNone/>
              <a:defRPr sz="1800">
                <a:latin typeface="Quicksand"/>
                <a:ea typeface="Quicksand"/>
                <a:cs typeface="Quicksand"/>
                <a:sym typeface="Quicksand"/>
              </a:defRPr>
            </a:lvl4pPr>
            <a:lvl5pPr lvl="4" rtl="0">
              <a:spcBef>
                <a:spcPts val="0"/>
              </a:spcBef>
              <a:spcAft>
                <a:spcPts val="0"/>
              </a:spcAft>
              <a:buSzPts val="1800"/>
              <a:buFont typeface="Quicksand"/>
              <a:buNone/>
              <a:defRPr sz="1800">
                <a:latin typeface="Quicksand"/>
                <a:ea typeface="Quicksand"/>
                <a:cs typeface="Quicksand"/>
                <a:sym typeface="Quicksand"/>
              </a:defRPr>
            </a:lvl5pPr>
            <a:lvl6pPr lvl="5" rtl="0">
              <a:spcBef>
                <a:spcPts val="0"/>
              </a:spcBef>
              <a:spcAft>
                <a:spcPts val="0"/>
              </a:spcAft>
              <a:buSzPts val="1800"/>
              <a:buFont typeface="Quicksand"/>
              <a:buNone/>
              <a:defRPr sz="1800">
                <a:latin typeface="Quicksand"/>
                <a:ea typeface="Quicksand"/>
                <a:cs typeface="Quicksand"/>
                <a:sym typeface="Quicksand"/>
              </a:defRPr>
            </a:lvl6pPr>
            <a:lvl7pPr lvl="6" rtl="0">
              <a:spcBef>
                <a:spcPts val="0"/>
              </a:spcBef>
              <a:spcAft>
                <a:spcPts val="0"/>
              </a:spcAft>
              <a:buSzPts val="1800"/>
              <a:buFont typeface="Quicksand"/>
              <a:buNone/>
              <a:defRPr sz="1800">
                <a:latin typeface="Quicksand"/>
                <a:ea typeface="Quicksand"/>
                <a:cs typeface="Quicksand"/>
                <a:sym typeface="Quicksand"/>
              </a:defRPr>
            </a:lvl7pPr>
            <a:lvl8pPr lvl="7" rtl="0">
              <a:spcBef>
                <a:spcPts val="0"/>
              </a:spcBef>
              <a:spcAft>
                <a:spcPts val="0"/>
              </a:spcAft>
              <a:buSzPts val="1800"/>
              <a:buFont typeface="Quicksand"/>
              <a:buNone/>
              <a:defRPr sz="1800">
                <a:latin typeface="Quicksand"/>
                <a:ea typeface="Quicksand"/>
                <a:cs typeface="Quicksand"/>
                <a:sym typeface="Quicksand"/>
              </a:defRPr>
            </a:lvl8pPr>
            <a:lvl9pPr lvl="8" rtl="0">
              <a:spcBef>
                <a:spcPts val="0"/>
              </a:spcBef>
              <a:spcAft>
                <a:spcPts val="0"/>
              </a:spcAft>
              <a:buSzPts val="1800"/>
              <a:buFont typeface="Quicksand"/>
              <a:buNone/>
              <a:defRPr sz="1800">
                <a:latin typeface="Quicksand"/>
                <a:ea typeface="Quicksand"/>
                <a:cs typeface="Quicksand"/>
                <a:sym typeface="Quicksand"/>
              </a:defRPr>
            </a:lvl9pPr>
          </a:lstStyle>
          <a:p/>
        </p:txBody>
      </p:sp>
      <p:sp>
        <p:nvSpPr>
          <p:cNvPr id="27" name="Google Shape;27;p5"/>
          <p:cNvSpPr txBox="1"/>
          <p:nvPr>
            <p:ph idx="1" type="body"/>
          </p:nvPr>
        </p:nvSpPr>
        <p:spPr>
          <a:xfrm>
            <a:off x="1165498" y="1086799"/>
            <a:ext cx="68580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indent="-381000" lvl="1" marL="9144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indent="-381000" lvl="2" marL="13716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indent="-342900" lvl="3" marL="18288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indent="-342900" lvl="4" marL="22860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indent="-342900" lvl="5" marL="27432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indent="-342900" lvl="6" marL="32004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indent="-342900" lvl="7" marL="36576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indent="-342900" lvl="8" marL="41148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p:txBody>
      </p:sp>
      <p:sp>
        <p:nvSpPr>
          <p:cNvPr id="28" name="Google Shape;28;p5"/>
          <p:cNvSpPr txBox="1"/>
          <p:nvPr>
            <p:ph idx="12" type="sldNum"/>
          </p:nvPr>
        </p:nvSpPr>
        <p:spPr>
          <a:xfrm>
            <a:off x="8523157" y="4752131"/>
            <a:ext cx="548700" cy="3153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29" name="Google Shape;29;p5"/>
          <p:cNvCxnSpPr/>
          <p:nvPr/>
        </p:nvCxnSpPr>
        <p:spPr>
          <a:xfrm>
            <a:off x="945638"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30" name="Google Shape;30;p5"/>
          <p:cNvSpPr/>
          <p:nvPr/>
        </p:nvSpPr>
        <p:spPr>
          <a:xfrm>
            <a:off x="874396" y="605794"/>
            <a:ext cx="142500" cy="142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844675" y="1400721"/>
            <a:ext cx="201900" cy="2019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2" name="Shape 32"/>
        <p:cNvGrpSpPr/>
        <p:nvPr/>
      </p:nvGrpSpPr>
      <p:grpSpPr>
        <a:xfrm>
          <a:off x="0" y="0"/>
          <a:ext cx="0" cy="0"/>
          <a:chOff x="0" y="0"/>
          <a:chExt cx="0" cy="0"/>
        </a:xfrm>
      </p:grpSpPr>
      <p:sp>
        <p:nvSpPr>
          <p:cNvPr id="33" name="Google Shape;33;p6"/>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4" name="Google Shape;34;p6"/>
          <p:cNvSpPr txBox="1"/>
          <p:nvPr>
            <p:ph idx="1" type="body"/>
          </p:nvPr>
        </p:nvSpPr>
        <p:spPr>
          <a:xfrm>
            <a:off x="1165475" y="1174117"/>
            <a:ext cx="33069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5" name="Google Shape;35;p6"/>
          <p:cNvSpPr txBox="1"/>
          <p:nvPr>
            <p:ph idx="2" type="body"/>
          </p:nvPr>
        </p:nvSpPr>
        <p:spPr>
          <a:xfrm>
            <a:off x="4671570" y="1174117"/>
            <a:ext cx="33069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6" name="Google Shape;36;p6"/>
          <p:cNvSpPr txBox="1"/>
          <p:nvPr>
            <p:ph idx="12" type="sldNum"/>
          </p:nvPr>
        </p:nvSpPr>
        <p:spPr>
          <a:xfrm>
            <a:off x="8523157" y="4752131"/>
            <a:ext cx="548700" cy="3153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37" name="Google Shape;37;p6"/>
          <p:cNvCxnSpPr/>
          <p:nvPr/>
        </p:nvCxnSpPr>
        <p:spPr>
          <a:xfrm>
            <a:off x="945638"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38" name="Google Shape;38;p6"/>
          <p:cNvSpPr/>
          <p:nvPr/>
        </p:nvSpPr>
        <p:spPr>
          <a:xfrm>
            <a:off x="874396" y="605794"/>
            <a:ext cx="142500" cy="142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a:off x="844675" y="1400721"/>
            <a:ext cx="201900" cy="2019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0" name="Shape 40"/>
        <p:cNvGrpSpPr/>
        <p:nvPr/>
      </p:nvGrpSpPr>
      <p:grpSpPr>
        <a:xfrm>
          <a:off x="0" y="0"/>
          <a:ext cx="0" cy="0"/>
          <a:chOff x="0" y="0"/>
          <a:chExt cx="0" cy="0"/>
        </a:xfrm>
      </p:grpSpPr>
      <p:sp>
        <p:nvSpPr>
          <p:cNvPr id="41" name="Google Shape;41;p7"/>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2" name="Google Shape;42;p7"/>
          <p:cNvSpPr txBox="1"/>
          <p:nvPr>
            <p:ph idx="1" type="body"/>
          </p:nvPr>
        </p:nvSpPr>
        <p:spPr>
          <a:xfrm>
            <a:off x="1165475" y="1192298"/>
            <a:ext cx="2403600" cy="3670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3" name="Google Shape;43;p7"/>
          <p:cNvSpPr txBox="1"/>
          <p:nvPr>
            <p:ph idx="2" type="body"/>
          </p:nvPr>
        </p:nvSpPr>
        <p:spPr>
          <a:xfrm>
            <a:off x="3692249" y="1192298"/>
            <a:ext cx="2403600" cy="3670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4" name="Google Shape;44;p7"/>
          <p:cNvSpPr txBox="1"/>
          <p:nvPr>
            <p:ph idx="3" type="body"/>
          </p:nvPr>
        </p:nvSpPr>
        <p:spPr>
          <a:xfrm>
            <a:off x="6219023" y="1192298"/>
            <a:ext cx="2403600" cy="3670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5" name="Google Shape;45;p7"/>
          <p:cNvSpPr txBox="1"/>
          <p:nvPr>
            <p:ph idx="12" type="sldNum"/>
          </p:nvPr>
        </p:nvSpPr>
        <p:spPr>
          <a:xfrm>
            <a:off x="8523157" y="4752131"/>
            <a:ext cx="548700" cy="3153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46" name="Google Shape;46;p7"/>
          <p:cNvCxnSpPr/>
          <p:nvPr/>
        </p:nvCxnSpPr>
        <p:spPr>
          <a:xfrm>
            <a:off x="945638"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47" name="Google Shape;47;p7"/>
          <p:cNvSpPr/>
          <p:nvPr/>
        </p:nvSpPr>
        <p:spPr>
          <a:xfrm>
            <a:off x="874396" y="605794"/>
            <a:ext cx="142500" cy="142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p:nvPr/>
        </p:nvSpPr>
        <p:spPr>
          <a:xfrm>
            <a:off x="844675" y="1400721"/>
            <a:ext cx="201900" cy="2019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1165475" y="549649"/>
            <a:ext cx="6858000" cy="3450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1" name="Google Shape;51;p8"/>
          <p:cNvSpPr txBox="1"/>
          <p:nvPr>
            <p:ph idx="12" type="sldNum"/>
          </p:nvPr>
        </p:nvSpPr>
        <p:spPr>
          <a:xfrm>
            <a:off x="8523157" y="4752131"/>
            <a:ext cx="548700" cy="3153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52" name="Google Shape;52;p8"/>
          <p:cNvCxnSpPr/>
          <p:nvPr/>
        </p:nvCxnSpPr>
        <p:spPr>
          <a:xfrm>
            <a:off x="945638"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53" name="Google Shape;53;p8"/>
          <p:cNvSpPr/>
          <p:nvPr/>
        </p:nvSpPr>
        <p:spPr>
          <a:xfrm>
            <a:off x="874396" y="605794"/>
            <a:ext cx="142500" cy="142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9"/>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sz="1800"/>
            </a:lvl1pPr>
          </a:lstStyle>
          <a:p/>
        </p:txBody>
      </p:sp>
      <p:sp>
        <p:nvSpPr>
          <p:cNvPr id="56" name="Google Shape;56;p9"/>
          <p:cNvSpPr txBox="1"/>
          <p:nvPr>
            <p:ph idx="12" type="sldNum"/>
          </p:nvPr>
        </p:nvSpPr>
        <p:spPr>
          <a:xfrm>
            <a:off x="8523157" y="4752131"/>
            <a:ext cx="548700" cy="3153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57" name="Google Shape;57;p9"/>
          <p:cNvCxnSpPr/>
          <p:nvPr/>
        </p:nvCxnSpPr>
        <p:spPr>
          <a:xfrm>
            <a:off x="945638" y="0"/>
            <a:ext cx="0" cy="5143500"/>
          </a:xfrm>
          <a:prstGeom prst="straightConnector1">
            <a:avLst/>
          </a:prstGeom>
          <a:noFill/>
          <a:ln cap="flat" cmpd="sng" w="9525">
            <a:solidFill>
              <a:schemeClr val="accent5"/>
            </a:solidFill>
            <a:prstDash val="solid"/>
            <a:round/>
            <a:headEnd len="med" w="med" type="none"/>
            <a:tailEnd len="med" w="med" type="none"/>
          </a:ln>
        </p:spPr>
      </p:cxnSp>
      <p:sp>
        <p:nvSpPr>
          <p:cNvPr id="58" name="Google Shape;58;p9"/>
          <p:cNvSpPr/>
          <p:nvPr/>
        </p:nvSpPr>
        <p:spPr>
          <a:xfrm>
            <a:off x="844675" y="4505121"/>
            <a:ext cx="201900" cy="201900"/>
          </a:xfrm>
          <a:prstGeom prst="ellipse">
            <a:avLst/>
          </a:prstGeom>
          <a:solidFill>
            <a:srgbClr val="2E303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0"/>
          <p:cNvSpPr txBox="1"/>
          <p:nvPr>
            <p:ph idx="12" type="sldNum"/>
          </p:nvPr>
        </p:nvSpPr>
        <p:spPr>
          <a:xfrm>
            <a:off x="8523157" y="4752131"/>
            <a:ext cx="548700" cy="3153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61" name="Google Shape;61;p10"/>
          <p:cNvCxnSpPr/>
          <p:nvPr/>
        </p:nvCxnSpPr>
        <p:spPr>
          <a:xfrm>
            <a:off x="945638" y="0"/>
            <a:ext cx="0" cy="5143500"/>
          </a:xfrm>
          <a:prstGeom prst="straightConnector1">
            <a:avLst/>
          </a:prstGeom>
          <a:noFill/>
          <a:ln cap="flat" cmpd="sng" w="9525">
            <a:solidFill>
              <a:srgbClr val="999FA9"/>
            </a:solidFill>
            <a:prstDash val="solid"/>
            <a:round/>
            <a:headEnd len="med" w="med" type="none"/>
            <a:tailEnd len="med" w="med" type="none"/>
          </a:ln>
        </p:spPr>
      </p:cxnSp>
      <p:sp>
        <p:nvSpPr>
          <p:cNvPr id="62" name="Google Shape;62;p10"/>
          <p:cNvSpPr/>
          <p:nvPr/>
        </p:nvSpPr>
        <p:spPr>
          <a:xfrm>
            <a:off x="844675" y="2470800"/>
            <a:ext cx="201900" cy="201900"/>
          </a:xfrm>
          <a:prstGeom prst="ellipse">
            <a:avLst/>
          </a:prstGeom>
          <a:solidFill>
            <a:srgbClr val="2E3037"/>
          </a:solidFill>
          <a:ln cap="flat" cmpd="sng" w="9525">
            <a:solidFill>
              <a:srgbClr val="999F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65475" y="549649"/>
            <a:ext cx="6858000" cy="345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1pPr>
            <a:lvl2pPr lvl="1">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2pPr>
            <a:lvl3pPr lvl="2">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3pPr>
            <a:lvl4pPr lvl="3">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4pPr>
            <a:lvl5pPr lvl="4">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5pPr>
            <a:lvl6pPr lvl="5">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6pPr>
            <a:lvl7pPr lvl="6">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7pPr>
            <a:lvl8pPr lvl="7">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8pPr>
            <a:lvl9pPr lvl="8">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9pPr>
          </a:lstStyle>
          <a:p/>
        </p:txBody>
      </p:sp>
      <p:sp>
        <p:nvSpPr>
          <p:cNvPr id="7" name="Google Shape;7;p1"/>
          <p:cNvSpPr txBox="1"/>
          <p:nvPr>
            <p:ph idx="1" type="body"/>
          </p:nvPr>
        </p:nvSpPr>
        <p:spPr>
          <a:xfrm>
            <a:off x="1165498" y="1086799"/>
            <a:ext cx="6858000" cy="37257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1pPr>
            <a:lvl2pPr indent="-381000" lvl="1" marL="9144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2pPr>
            <a:lvl3pPr indent="-381000" lvl="2" marL="13716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3pPr>
            <a:lvl4pPr indent="-381000" lvl="3" marL="18288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4pPr>
            <a:lvl5pPr indent="-381000" lvl="4" marL="2286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5pPr>
            <a:lvl6pPr indent="-381000" lvl="5" marL="27432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6pPr>
            <a:lvl7pPr indent="-381000" lvl="6" marL="32004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7pPr>
            <a:lvl8pPr indent="-381000" lvl="7" marL="36576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8pPr>
            <a:lvl9pPr indent="-381000" lvl="8" marL="41148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9pPr>
          </a:lstStyle>
          <a:p/>
        </p:txBody>
      </p:sp>
      <p:sp>
        <p:nvSpPr>
          <p:cNvPr id="8" name="Google Shape;8;p1"/>
          <p:cNvSpPr txBox="1"/>
          <p:nvPr>
            <p:ph idx="12" type="sldNum"/>
          </p:nvPr>
        </p:nvSpPr>
        <p:spPr>
          <a:xfrm>
            <a:off x="8523157" y="4752131"/>
            <a:ext cx="548700" cy="315300"/>
          </a:xfrm>
          <a:prstGeom prst="rect">
            <a:avLst/>
          </a:prstGeom>
          <a:noFill/>
          <a:ln>
            <a:noFill/>
          </a:ln>
        </p:spPr>
        <p:txBody>
          <a:bodyPr anchorCtr="0" anchor="t" bIns="91425" lIns="91425" spcFirstLastPara="1" rIns="91425" wrap="square" tIns="91425">
            <a:noAutofit/>
          </a:bodyPr>
          <a:lstStyle>
            <a:lvl1pPr lvl="0" algn="r">
              <a:buNone/>
              <a:defRPr sz="1200">
                <a:solidFill>
                  <a:schemeClr val="accent1"/>
                </a:solidFill>
                <a:latin typeface="Quicksand"/>
                <a:ea typeface="Quicksand"/>
                <a:cs typeface="Quicksand"/>
                <a:sym typeface="Quicksand"/>
              </a:defRPr>
            </a:lvl1pPr>
            <a:lvl2pPr lvl="1" algn="r">
              <a:buNone/>
              <a:defRPr sz="1200">
                <a:solidFill>
                  <a:schemeClr val="accent1"/>
                </a:solidFill>
                <a:latin typeface="Quicksand"/>
                <a:ea typeface="Quicksand"/>
                <a:cs typeface="Quicksand"/>
                <a:sym typeface="Quicksand"/>
              </a:defRPr>
            </a:lvl2pPr>
            <a:lvl3pPr lvl="2" algn="r">
              <a:buNone/>
              <a:defRPr sz="1200">
                <a:solidFill>
                  <a:schemeClr val="accent1"/>
                </a:solidFill>
                <a:latin typeface="Quicksand"/>
                <a:ea typeface="Quicksand"/>
                <a:cs typeface="Quicksand"/>
                <a:sym typeface="Quicksand"/>
              </a:defRPr>
            </a:lvl3pPr>
            <a:lvl4pPr lvl="3" algn="r">
              <a:buNone/>
              <a:defRPr sz="1200">
                <a:solidFill>
                  <a:schemeClr val="accent1"/>
                </a:solidFill>
                <a:latin typeface="Quicksand"/>
                <a:ea typeface="Quicksand"/>
                <a:cs typeface="Quicksand"/>
                <a:sym typeface="Quicksand"/>
              </a:defRPr>
            </a:lvl4pPr>
            <a:lvl5pPr lvl="4" algn="r">
              <a:buNone/>
              <a:defRPr sz="1200">
                <a:solidFill>
                  <a:schemeClr val="accent1"/>
                </a:solidFill>
                <a:latin typeface="Quicksand"/>
                <a:ea typeface="Quicksand"/>
                <a:cs typeface="Quicksand"/>
                <a:sym typeface="Quicksand"/>
              </a:defRPr>
            </a:lvl5pPr>
            <a:lvl6pPr lvl="5" algn="r">
              <a:buNone/>
              <a:defRPr sz="1200">
                <a:solidFill>
                  <a:schemeClr val="accent1"/>
                </a:solidFill>
                <a:latin typeface="Quicksand"/>
                <a:ea typeface="Quicksand"/>
                <a:cs typeface="Quicksand"/>
                <a:sym typeface="Quicksand"/>
              </a:defRPr>
            </a:lvl6pPr>
            <a:lvl7pPr lvl="6" algn="r">
              <a:buNone/>
              <a:defRPr sz="1200">
                <a:solidFill>
                  <a:schemeClr val="accent1"/>
                </a:solidFill>
                <a:latin typeface="Quicksand"/>
                <a:ea typeface="Quicksand"/>
                <a:cs typeface="Quicksand"/>
                <a:sym typeface="Quicksand"/>
              </a:defRPr>
            </a:lvl7pPr>
            <a:lvl8pPr lvl="7" algn="r">
              <a:buNone/>
              <a:defRPr sz="1200">
                <a:solidFill>
                  <a:schemeClr val="accent1"/>
                </a:solidFill>
                <a:latin typeface="Quicksand"/>
                <a:ea typeface="Quicksand"/>
                <a:cs typeface="Quicksand"/>
                <a:sym typeface="Quicksand"/>
              </a:defRPr>
            </a:lvl8pPr>
            <a:lvl9pPr lvl="8" algn="r">
              <a:buNone/>
              <a:defRPr sz="1200">
                <a:solidFill>
                  <a:schemeClr val="accent1"/>
                </a:solidFill>
                <a:latin typeface="Quicksand"/>
                <a:ea typeface="Quicksand"/>
                <a:cs typeface="Quicksand"/>
                <a:sym typeface="Quicksand"/>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cpdp.c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github.com/invinst/chicago-police-dat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Flower Geometric Art Purple - Free image on Pixabay" id="82" name="Google Shape;82;p15"/>
          <p:cNvPicPr preferRelativeResize="0"/>
          <p:nvPr/>
        </p:nvPicPr>
        <p:blipFill>
          <a:blip r:embed="rId3">
            <a:alphaModFix amt="10000"/>
          </a:blip>
          <a:stretch>
            <a:fillRect/>
          </a:stretch>
        </p:blipFill>
        <p:spPr>
          <a:xfrm>
            <a:off x="4959600" y="281850"/>
            <a:ext cx="8235549" cy="8235549"/>
          </a:xfrm>
          <a:prstGeom prst="rect">
            <a:avLst/>
          </a:prstGeom>
          <a:noFill/>
          <a:ln>
            <a:noFill/>
          </a:ln>
        </p:spPr>
      </p:pic>
      <p:sp>
        <p:nvSpPr>
          <p:cNvPr id="83" name="Google Shape;83;p15"/>
          <p:cNvSpPr txBox="1"/>
          <p:nvPr>
            <p:ph type="ctrTitle"/>
          </p:nvPr>
        </p:nvSpPr>
        <p:spPr>
          <a:xfrm>
            <a:off x="616508" y="14230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000">
                <a:solidFill>
                  <a:srgbClr val="46CCC6"/>
                </a:solidFill>
                <a:latin typeface="EB Garamond SemiBold"/>
                <a:ea typeface="EB Garamond SemiBold"/>
                <a:cs typeface="EB Garamond SemiBold"/>
                <a:sym typeface="EB Garamond SemiBold"/>
              </a:rPr>
              <a:t>Modelling the Spread of Complaints Among Police Officers</a:t>
            </a:r>
            <a:endParaRPr sz="4000">
              <a:solidFill>
                <a:srgbClr val="46CCC6"/>
              </a:solidFill>
              <a:latin typeface="EB Garamond SemiBold"/>
              <a:ea typeface="EB Garamond SemiBold"/>
              <a:cs typeface="EB Garamond SemiBold"/>
              <a:sym typeface="EB Garamond SemiBold"/>
            </a:endParaRPr>
          </a:p>
        </p:txBody>
      </p:sp>
      <p:sp>
        <p:nvSpPr>
          <p:cNvPr id="84" name="Google Shape;84;p15"/>
          <p:cNvSpPr txBox="1"/>
          <p:nvPr>
            <p:ph idx="1" type="subTitle"/>
          </p:nvPr>
        </p:nvSpPr>
        <p:spPr>
          <a:xfrm>
            <a:off x="616500" y="3347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GB" sz="2600">
                <a:latin typeface="EB Garamond SemiBold"/>
                <a:ea typeface="EB Garamond SemiBold"/>
                <a:cs typeface="EB Garamond SemiBold"/>
                <a:sym typeface="EB Garamond SemiBold"/>
              </a:rPr>
              <a:t>Jeremy Chan</a:t>
            </a:r>
            <a:endParaRPr sz="2600">
              <a:latin typeface="EB Garamond SemiBold"/>
              <a:ea typeface="EB Garamond SemiBold"/>
              <a:cs typeface="EB Garamond SemiBold"/>
              <a:sym typeface="EB Garamond SemiBold"/>
            </a:endParaRPr>
          </a:p>
        </p:txBody>
      </p:sp>
      <p:pic>
        <p:nvPicPr>
          <p:cNvPr descr="Flower Geometric Art Purple - Free image on Pixabay" id="85" name="Google Shape;85;p15"/>
          <p:cNvPicPr preferRelativeResize="0"/>
          <p:nvPr/>
        </p:nvPicPr>
        <p:blipFill>
          <a:blip r:embed="rId3">
            <a:alphaModFix amt="10000"/>
          </a:blip>
          <a:stretch>
            <a:fillRect/>
          </a:stretch>
        </p:blipFill>
        <p:spPr>
          <a:xfrm rot="5099718">
            <a:off x="-5124374" y="-2787275"/>
            <a:ext cx="8235549" cy="8235549"/>
          </a:xfrm>
          <a:prstGeom prst="rect">
            <a:avLst/>
          </a:prstGeom>
          <a:noFill/>
          <a:ln>
            <a:noFill/>
          </a:ln>
        </p:spPr>
      </p:pic>
      <p:pic>
        <p:nvPicPr>
          <p:cNvPr descr="Graphic Identity System - University Communications - Boston College" id="86" name="Google Shape;86;p15"/>
          <p:cNvPicPr preferRelativeResize="0"/>
          <p:nvPr/>
        </p:nvPicPr>
        <p:blipFill>
          <a:blip r:embed="rId4">
            <a:alphaModFix/>
          </a:blip>
          <a:stretch>
            <a:fillRect/>
          </a:stretch>
        </p:blipFill>
        <p:spPr>
          <a:xfrm>
            <a:off x="8061650" y="149775"/>
            <a:ext cx="916150" cy="916150"/>
          </a:xfrm>
          <a:prstGeom prst="rect">
            <a:avLst/>
          </a:prstGeom>
          <a:noFill/>
          <a:ln>
            <a:noFill/>
          </a:ln>
          <a:effectLst>
            <a:outerShdw blurRad="628650" rotWithShape="0" algn="bl" dir="5400000" dist="19050">
              <a:srgbClr val="000000">
                <a:alpha val="7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Null Hypothesis</a:t>
            </a:r>
            <a:endParaRPr>
              <a:latin typeface="EB Garamond"/>
              <a:ea typeface="EB Garamond"/>
              <a:cs typeface="EB Garamond"/>
              <a:sym typeface="EB Garamond"/>
            </a:endParaRPr>
          </a:p>
        </p:txBody>
      </p:sp>
      <p:sp>
        <p:nvSpPr>
          <p:cNvPr id="143" name="Google Shape;143;p24"/>
          <p:cNvSpPr txBox="1"/>
          <p:nvPr>
            <p:ph idx="1" type="body"/>
          </p:nvPr>
        </p:nvSpPr>
        <p:spPr>
          <a:xfrm>
            <a:off x="311700" y="1152475"/>
            <a:ext cx="89379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EB Garamond"/>
              <a:buChar char="★"/>
            </a:pPr>
            <a:r>
              <a:rPr lang="en-GB">
                <a:latin typeface="EB Garamond"/>
                <a:ea typeface="EB Garamond"/>
                <a:cs typeface="EB Garamond"/>
                <a:sym typeface="EB Garamond"/>
              </a:rPr>
              <a:t>Null Hypothesis: </a:t>
            </a:r>
            <a:endParaRPr>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Probabilities of officers who receive excessive use of force complaints are equal</a:t>
            </a:r>
            <a:endParaRPr sz="2000">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Officers who receives complaints are randomly chosen</a:t>
            </a:r>
            <a:endParaRPr sz="2000">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What is the Resampling Test</a:t>
            </a:r>
            <a:endParaRPr>
              <a:latin typeface="EB Garamond"/>
              <a:ea typeface="EB Garamond"/>
              <a:cs typeface="EB Garamond"/>
              <a:sym typeface="EB Garamond"/>
            </a:endParaRPr>
          </a:p>
        </p:txBody>
      </p:sp>
      <p:sp>
        <p:nvSpPr>
          <p:cNvPr id="149" name="Google Shape;14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342900" rtl="0" algn="l">
              <a:spcBef>
                <a:spcPts val="600"/>
              </a:spcBef>
              <a:spcAft>
                <a:spcPts val="0"/>
              </a:spcAft>
              <a:buSzPts val="2400"/>
              <a:buFont typeface="EB Garamond"/>
              <a:buChar char="◦"/>
            </a:pPr>
            <a:r>
              <a:rPr lang="en-GB">
                <a:latin typeface="EB Garamond"/>
                <a:ea typeface="EB Garamond"/>
                <a:cs typeface="EB Garamond"/>
                <a:sym typeface="EB Garamond"/>
              </a:rPr>
              <a:t>Random Selection of Officers</a:t>
            </a:r>
            <a:endParaRPr>
              <a:latin typeface="EB Garamond"/>
              <a:ea typeface="EB Garamond"/>
              <a:cs typeface="EB Garamond"/>
              <a:sym typeface="EB Garamond"/>
            </a:endParaRPr>
          </a:p>
          <a:p>
            <a:pPr indent="-304800" lvl="0" marL="342900" rtl="0" algn="l">
              <a:spcBef>
                <a:spcPts val="0"/>
              </a:spcBef>
              <a:spcAft>
                <a:spcPts val="0"/>
              </a:spcAft>
              <a:buSzPts val="2400"/>
              <a:buFont typeface="EB Garamond"/>
              <a:buChar char="◦"/>
            </a:pPr>
            <a:r>
              <a:rPr lang="en-GB">
                <a:latin typeface="EB Garamond"/>
                <a:ea typeface="EB Garamond"/>
                <a:cs typeface="EB Garamond"/>
                <a:sym typeface="EB Garamond"/>
              </a:rPr>
              <a:t>Algorithm:</a:t>
            </a:r>
            <a:endParaRPr>
              <a:latin typeface="EB Garamond"/>
              <a:ea typeface="EB Garamond"/>
              <a:cs typeface="EB Garamond"/>
              <a:sym typeface="EB Garamond"/>
            </a:endParaRPr>
          </a:p>
          <a:p>
            <a:pPr indent="-260350" lvl="1" marL="742950" rtl="0" algn="l">
              <a:spcBef>
                <a:spcPts val="0"/>
              </a:spcBef>
              <a:spcAft>
                <a:spcPts val="0"/>
              </a:spcAft>
              <a:buSzPts val="2000"/>
              <a:buFont typeface="EB Garamond"/>
              <a:buChar char="▫"/>
            </a:pPr>
            <a:r>
              <a:rPr lang="en-GB" sz="2000">
                <a:latin typeface="EB Garamond"/>
                <a:ea typeface="EB Garamond"/>
                <a:cs typeface="EB Garamond"/>
                <a:sym typeface="EB Garamond"/>
              </a:rPr>
              <a:t>Initialize officers to have same probability/weight</a:t>
            </a:r>
            <a:endParaRPr sz="2000">
              <a:latin typeface="EB Garamond"/>
              <a:ea typeface="EB Garamond"/>
              <a:cs typeface="EB Garamond"/>
              <a:sym typeface="EB Garamond"/>
            </a:endParaRPr>
          </a:p>
          <a:p>
            <a:pPr indent="-190500" lvl="2" marL="1143000" rtl="0" algn="l">
              <a:spcBef>
                <a:spcPts val="0"/>
              </a:spcBef>
              <a:spcAft>
                <a:spcPts val="0"/>
              </a:spcAft>
              <a:buSzPts val="1800"/>
              <a:buFont typeface="EB Garamond"/>
              <a:buChar char="■"/>
            </a:pPr>
            <a:r>
              <a:rPr lang="en-GB" sz="1800">
                <a:latin typeface="EB Garamond"/>
                <a:ea typeface="EB Garamond"/>
                <a:cs typeface="EB Garamond"/>
                <a:sym typeface="EB Garamond"/>
              </a:rPr>
              <a:t>T = Total Number of officers in a police beat</a:t>
            </a:r>
            <a:endParaRPr sz="1800">
              <a:latin typeface="EB Garamond"/>
              <a:ea typeface="EB Garamond"/>
              <a:cs typeface="EB Garamond"/>
              <a:sym typeface="EB Garamond"/>
            </a:endParaRPr>
          </a:p>
          <a:p>
            <a:pPr indent="-260350" lvl="1" marL="742950" rtl="0" algn="l">
              <a:spcBef>
                <a:spcPts val="0"/>
              </a:spcBef>
              <a:spcAft>
                <a:spcPts val="0"/>
              </a:spcAft>
              <a:buSzPts val="2000"/>
              <a:buFont typeface="EB Garamond"/>
              <a:buChar char="▫"/>
            </a:pPr>
            <a:r>
              <a:rPr lang="en-GB" sz="2000">
                <a:latin typeface="EB Garamond"/>
                <a:ea typeface="EB Garamond"/>
                <a:cs typeface="EB Garamond"/>
                <a:sym typeface="EB Garamond"/>
              </a:rPr>
              <a:t>Randomly select officers to receive complaints</a:t>
            </a:r>
            <a:endParaRPr sz="2000">
              <a:latin typeface="EB Garamond"/>
              <a:ea typeface="EB Garamond"/>
              <a:cs typeface="EB Garamond"/>
              <a:sym typeface="EB Garamond"/>
            </a:endParaRPr>
          </a:p>
          <a:p>
            <a:pPr indent="-260350" lvl="1" marL="742950" rtl="0" algn="l">
              <a:spcBef>
                <a:spcPts val="0"/>
              </a:spcBef>
              <a:spcAft>
                <a:spcPts val="0"/>
              </a:spcAft>
              <a:buSzPts val="2000"/>
              <a:buFont typeface="EB Garamond"/>
              <a:buChar char="▫"/>
            </a:pPr>
            <a:r>
              <a:rPr lang="en-GB" sz="2000">
                <a:latin typeface="EB Garamond"/>
                <a:ea typeface="EB Garamond"/>
                <a:cs typeface="EB Garamond"/>
                <a:sym typeface="EB Garamond"/>
              </a:rPr>
              <a:t>Increment their count</a:t>
            </a:r>
            <a:endParaRPr sz="2000">
              <a:latin typeface="EB Garamond"/>
              <a:ea typeface="EB Garamond"/>
              <a:cs typeface="EB Garamond"/>
              <a:sym typeface="EB Garamond"/>
            </a:endParaRPr>
          </a:p>
          <a:p>
            <a:pPr indent="-260350" lvl="1" marL="742950" rtl="0" algn="l">
              <a:spcBef>
                <a:spcPts val="0"/>
              </a:spcBef>
              <a:spcAft>
                <a:spcPts val="0"/>
              </a:spcAft>
              <a:buSzPts val="2000"/>
              <a:buFont typeface="EB Garamond"/>
              <a:buChar char="▫"/>
            </a:pPr>
            <a:r>
              <a:rPr lang="en-GB" sz="2000">
                <a:latin typeface="EB Garamond"/>
                <a:ea typeface="EB Garamond"/>
                <a:cs typeface="EB Garamond"/>
                <a:sym typeface="EB Garamond"/>
              </a:rPr>
              <a:t>Repeat until all incidents are accounted for</a:t>
            </a:r>
            <a:endParaRPr sz="2000">
              <a:latin typeface="EB Garamond"/>
              <a:ea typeface="EB Garamond"/>
              <a:cs typeface="EB Garamond"/>
              <a:sym typeface="EB Garamond"/>
            </a:endParaRPr>
          </a:p>
        </p:txBody>
      </p:sp>
      <p:pic>
        <p:nvPicPr>
          <p:cNvPr descr="{&quot;mathml&quot;:&quot;&lt;math style=\&quot;font-family:stix;font-size:16px;\&quot; xmlns=\&quot;http://www.w3.org/1998/Math/MathML\&quot;&gt;&lt;mstyle mathsize=\&quot;16px\&quot;&gt;&lt;mi mathcolor=\&quot;#FFFFFF\&quot;&gt;O&lt;/mi&gt;&lt;mi mathcolor=\&quot;#FFFFFF\&quot;&gt;f&lt;/mi&gt;&lt;mi mathcolor=\&quot;#FFFFFF\&quot;&gt;f&lt;/mi&gt;&lt;mi mathcolor=\&quot;#FFFFFF\&quot;&gt;i&lt;/mi&gt;&lt;mi mathcolor=\&quot;#FFFFFF\&quot;&gt;c&lt;/mi&gt;&lt;mi mathcolor=\&quot;#FFFFFF\&quot;&gt;e&lt;/mi&gt;&lt;mi mathcolor=\&quot;#FFFFFF\&quot;&gt;r&lt;/mi&gt;&lt;mi mathcolor=\&quot;#FFFFFF\&quot;&gt;W&lt;/mi&gt;&lt;mi mathcolor=\&quot;#FFFFFF\&quot;&gt;e&lt;/mi&gt;&lt;mi mathcolor=\&quot;#FFFFFF\&quot;&gt;i&lt;/mi&gt;&lt;mi mathcolor=\&quot;#FFFFFF\&quot;&gt;g&lt;/mi&gt;&lt;mi mathcolor=\&quot;#FFFFFF\&quot;&gt;h&lt;/mi&gt;&lt;mi mathcolor=\&quot;#FFFFFF\&quot;&gt;t&lt;/mi&gt;&lt;mo mathcolor=\&quot;#FFFFFF\&quot;&gt;&amp;#xA0;&lt;/mo&gt;&lt;mo mathcolor=\&quot;#FFFFFF\&quot;&gt;=&lt;/mo&gt;&lt;mfrac mathcolor=\&quot;#FFFFFF\&quot;&gt;&lt;mrow&gt;&lt;mo&gt;&amp;#xA0;&lt;/mo&gt;&lt;mn&gt;1&lt;/mn&gt;&lt;/mrow&gt;&lt;mi&gt;T&lt;/mi&gt;&lt;/mfrac&gt;&lt;/mstyle&gt;&lt;/math&gt;&quot;,&quot;truncated&quot;:false}" id="150" name="Google Shape;150;p25" title="O f f i c e r W e i g h t space equals fraction numerator space 1 over denominator T end fraction"/>
          <p:cNvPicPr preferRelativeResize="0"/>
          <p:nvPr/>
        </p:nvPicPr>
        <p:blipFill>
          <a:blip r:embed="rId3">
            <a:alphaModFix/>
          </a:blip>
          <a:stretch>
            <a:fillRect/>
          </a:stretch>
        </p:blipFill>
        <p:spPr>
          <a:xfrm>
            <a:off x="5486002" y="3682244"/>
            <a:ext cx="3170100" cy="76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171450" lvl="0" marL="285750" rtl="0" algn="l">
              <a:spcBef>
                <a:spcPts val="0"/>
              </a:spcBef>
              <a:spcAft>
                <a:spcPts val="0"/>
              </a:spcAft>
              <a:buSzPts val="1800"/>
              <a:buFont typeface="EB Garamond"/>
              <a:buNone/>
            </a:pPr>
            <a:r>
              <a:rPr lang="en-GB">
                <a:solidFill>
                  <a:schemeClr val="accent1"/>
                </a:solidFill>
                <a:latin typeface="EB Garamond"/>
                <a:ea typeface="EB Garamond"/>
                <a:cs typeface="EB Garamond"/>
                <a:sym typeface="EB Garamond"/>
              </a:rPr>
              <a:t>Resampling Test Example</a:t>
            </a:r>
            <a:endParaRPr>
              <a:solidFill>
                <a:schemeClr val="accent1"/>
              </a:solidFill>
              <a:latin typeface="EB Garamond"/>
              <a:ea typeface="EB Garamond"/>
              <a:cs typeface="EB Garamond"/>
              <a:sym typeface="EB Garamond"/>
            </a:endParaRPr>
          </a:p>
        </p:txBody>
      </p:sp>
      <p:graphicFrame>
        <p:nvGraphicFramePr>
          <p:cNvPr id="156" name="Google Shape;156;p26"/>
          <p:cNvGraphicFramePr/>
          <p:nvPr/>
        </p:nvGraphicFramePr>
        <p:xfrm>
          <a:off x="1165475" y="200200"/>
          <a:ext cx="3000000" cy="3000000"/>
        </p:xfrm>
        <a:graphic>
          <a:graphicData uri="http://schemas.openxmlformats.org/drawingml/2006/table">
            <a:tbl>
              <a:tblPr>
                <a:noFill/>
                <a:tableStyleId>{9F64EC79-D26E-47DA-9C3A-0324BFFB90BC}</a:tableStyleId>
              </a:tblPr>
              <a:tblGrid>
                <a:gridCol w="3760650"/>
                <a:gridCol w="3760650"/>
              </a:tblGrid>
              <a:tr h="379025">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Officer IDs in a Beat</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1024, 19, 229, 717, 830, 1218, 824, 32, 1114, 420</a:t>
                      </a:r>
                      <a:endParaRPr>
                        <a:solidFill>
                          <a:srgbClr val="FFFFFF"/>
                        </a:solidFill>
                        <a:latin typeface="EB Garamond"/>
                        <a:ea typeface="EB Garamond"/>
                        <a:cs typeface="EB Garamond"/>
                        <a:sym typeface="EB Garamond"/>
                      </a:endParaRPr>
                    </a:p>
                  </a:txBody>
                  <a:tcPr marT="91425" marB="91425" marR="91425" marL="91425"/>
                </a:tc>
              </a:tr>
            </a:tbl>
          </a:graphicData>
        </a:graphic>
      </p:graphicFrame>
      <p:graphicFrame>
        <p:nvGraphicFramePr>
          <p:cNvPr id="157" name="Google Shape;157;p26"/>
          <p:cNvGraphicFramePr/>
          <p:nvPr/>
        </p:nvGraphicFramePr>
        <p:xfrm>
          <a:off x="1165475" y="763725"/>
          <a:ext cx="3000000" cy="3000000"/>
        </p:xfrm>
        <a:graphic>
          <a:graphicData uri="http://schemas.openxmlformats.org/drawingml/2006/table">
            <a:tbl>
              <a:tblPr>
                <a:noFill/>
                <a:tableStyleId>{9F64EC79-D26E-47DA-9C3A-0324BFFB90BC}</a:tableStyleId>
              </a:tblPr>
              <a:tblGrid>
                <a:gridCol w="1880325"/>
                <a:gridCol w="1880325"/>
              </a:tblGrid>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Incident 1</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1024, 19, 229, 717, 824, 32</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Incident 2</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1024, 19, 229, 830, 1218</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Incident 3</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830, 1218, 1114</a:t>
                      </a:r>
                      <a:endParaRPr>
                        <a:solidFill>
                          <a:srgbClr val="FFFFFF"/>
                        </a:solidFill>
                        <a:latin typeface="EB Garamond"/>
                        <a:ea typeface="EB Garamond"/>
                        <a:cs typeface="EB Garamond"/>
                        <a:sym typeface="EB Garamond"/>
                      </a:endParaRPr>
                    </a:p>
                  </a:txBody>
                  <a:tcPr marT="91425" marB="91425" marR="91425" marL="91425"/>
                </a:tc>
              </a:tr>
            </a:tbl>
          </a:graphicData>
        </a:graphic>
      </p:graphicFrame>
      <p:graphicFrame>
        <p:nvGraphicFramePr>
          <p:cNvPr id="158" name="Google Shape;158;p26"/>
          <p:cNvGraphicFramePr/>
          <p:nvPr/>
        </p:nvGraphicFramePr>
        <p:xfrm>
          <a:off x="5539375" y="763725"/>
          <a:ext cx="3000000" cy="3000000"/>
        </p:xfrm>
        <a:graphic>
          <a:graphicData uri="http://schemas.openxmlformats.org/drawingml/2006/table">
            <a:tbl>
              <a:tblPr>
                <a:noFill/>
                <a:tableStyleId>{9F64EC79-D26E-47DA-9C3A-0324BFFB90BC}</a:tableStyleId>
              </a:tblPr>
              <a:tblGrid>
                <a:gridCol w="1573700"/>
                <a:gridCol w="1573700"/>
              </a:tblGrid>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T</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10 Officers</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Initial Weight</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0.1</a:t>
                      </a:r>
                      <a:endParaRPr>
                        <a:solidFill>
                          <a:srgbClr val="FFFFFF"/>
                        </a:solidFill>
                        <a:latin typeface="EB Garamond"/>
                        <a:ea typeface="EB Garamond"/>
                        <a:cs typeface="EB Garamond"/>
                        <a:sym typeface="EB Garamond"/>
                      </a:endParaRPr>
                    </a:p>
                  </a:txBody>
                  <a:tcPr marT="91425" marB="91425" marR="91425" marL="91425"/>
                </a:tc>
              </a:tr>
            </a:tbl>
          </a:graphicData>
        </a:graphic>
      </p:graphicFrame>
      <p:graphicFrame>
        <p:nvGraphicFramePr>
          <p:cNvPr id="159" name="Google Shape;159;p26"/>
          <p:cNvGraphicFramePr/>
          <p:nvPr/>
        </p:nvGraphicFramePr>
        <p:xfrm>
          <a:off x="1165475" y="2374600"/>
          <a:ext cx="3000000" cy="3000000"/>
        </p:xfrm>
        <a:graphic>
          <a:graphicData uri="http://schemas.openxmlformats.org/drawingml/2006/table">
            <a:tbl>
              <a:tblPr>
                <a:noFill/>
                <a:tableStyleId>{9F64EC79-D26E-47DA-9C3A-0324BFFB90BC}</a:tableStyleId>
              </a:tblPr>
              <a:tblGrid>
                <a:gridCol w="3817000"/>
                <a:gridCol w="3817000"/>
              </a:tblGrid>
              <a:tr h="100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Number of Complaints (Everyone starts off having 1)</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Number of Officers</a:t>
                      </a:r>
                      <a:endParaRPr>
                        <a:solidFill>
                          <a:srgbClr val="FFFFFF"/>
                        </a:solidFill>
                        <a:latin typeface="EB Garamond"/>
                        <a:ea typeface="EB Garamond"/>
                        <a:cs typeface="EB Garamond"/>
                        <a:sym typeface="EB Garamond"/>
                      </a:endParaRPr>
                    </a:p>
                  </a:txBody>
                  <a:tcPr marT="91425" marB="91425" marR="91425" marL="91425"/>
                </a:tc>
              </a:tr>
              <a:tr h="100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2 (Selected Twice)</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1024, 19, 229, 830, 1218</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 (Selected Once)</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1114, 717, 824, 32</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0 (Not Selected)</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420</a:t>
                      </a:r>
                      <a:endParaRPr>
                        <a:solidFill>
                          <a:srgbClr val="FFFFFF"/>
                        </a:solidFill>
                        <a:latin typeface="EB Garamond"/>
                        <a:ea typeface="EB Garamond"/>
                        <a:cs typeface="EB Garamond"/>
                        <a:sym typeface="EB Garamond"/>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EB Garamond"/>
                <a:ea typeface="EB Garamond"/>
                <a:cs typeface="EB Garamond"/>
                <a:sym typeface="EB Garamond"/>
              </a:rPr>
              <a:t>Resampling Test Pseudocode</a:t>
            </a:r>
            <a:endParaRPr>
              <a:latin typeface="EB Garamond"/>
              <a:ea typeface="EB Garamond"/>
              <a:cs typeface="EB Garamond"/>
              <a:sym typeface="EB Garamond"/>
            </a:endParaRPr>
          </a:p>
        </p:txBody>
      </p:sp>
      <p:pic>
        <p:nvPicPr>
          <p:cNvPr id="165" name="Google Shape;165;p27"/>
          <p:cNvPicPr preferRelativeResize="0"/>
          <p:nvPr/>
        </p:nvPicPr>
        <p:blipFill>
          <a:blip r:embed="rId3">
            <a:alphaModFix/>
          </a:blip>
          <a:stretch>
            <a:fillRect/>
          </a:stretch>
        </p:blipFill>
        <p:spPr>
          <a:xfrm>
            <a:off x="1533525" y="526900"/>
            <a:ext cx="6076950" cy="3657600"/>
          </a:xfrm>
          <a:prstGeom prst="rect">
            <a:avLst/>
          </a:prstGeom>
          <a:noFill/>
          <a:ln>
            <a:noFill/>
          </a:ln>
          <a:effectLst>
            <a:outerShdw blurRad="1200150" rotWithShape="0" algn="bl" dir="8400000" dist="19050">
              <a:srgbClr val="000000">
                <a:alpha val="28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What is the Pólya Urn Model</a:t>
            </a:r>
            <a:endParaRPr>
              <a:latin typeface="EB Garamond"/>
              <a:ea typeface="EB Garamond"/>
              <a:cs typeface="EB Garamond"/>
              <a:sym typeface="EB Garamond"/>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EB Garamond"/>
              <a:buChar char="◦"/>
            </a:pPr>
            <a:r>
              <a:rPr lang="en-GB">
                <a:latin typeface="EB Garamond"/>
                <a:ea typeface="EB Garamond"/>
                <a:cs typeface="EB Garamond"/>
                <a:sym typeface="EB Garamond"/>
              </a:rPr>
              <a:t>In reality not all officers are equally likely to </a:t>
            </a:r>
            <a:r>
              <a:rPr lang="en-GB">
                <a:latin typeface="EB Garamond"/>
                <a:ea typeface="EB Garamond"/>
                <a:cs typeface="EB Garamond"/>
                <a:sym typeface="EB Garamond"/>
              </a:rPr>
              <a:t>receive</a:t>
            </a:r>
            <a:r>
              <a:rPr lang="en-GB">
                <a:latin typeface="EB Garamond"/>
                <a:ea typeface="EB Garamond"/>
                <a:cs typeface="EB Garamond"/>
                <a:sym typeface="EB Garamond"/>
              </a:rPr>
              <a:t> complaints</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Have to adjust the weights of officers dynamically</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Introduce a parameter alpha (α)</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Algorithm:</a:t>
            </a:r>
            <a:endParaRPr>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Initialize weights like the Resampling Test</a:t>
            </a:r>
            <a:endParaRPr sz="2000">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Select officers using their probability/weight</a:t>
            </a:r>
            <a:endParaRPr sz="2000">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If officer is selected, add α to their weight</a:t>
            </a:r>
            <a:endParaRPr sz="2000">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Repeat until all incidents are accounted for</a:t>
            </a:r>
            <a:endParaRPr sz="2000">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285750" rtl="0" algn="l">
              <a:spcBef>
                <a:spcPts val="0"/>
              </a:spcBef>
              <a:spcAft>
                <a:spcPts val="0"/>
              </a:spcAft>
              <a:buNone/>
            </a:pPr>
            <a:r>
              <a:rPr lang="en-GB">
                <a:solidFill>
                  <a:schemeClr val="accent1"/>
                </a:solidFill>
                <a:latin typeface="EB Garamond"/>
                <a:ea typeface="EB Garamond"/>
                <a:cs typeface="EB Garamond"/>
                <a:sym typeface="EB Garamond"/>
              </a:rPr>
              <a:t>Pólya Urn Model </a:t>
            </a:r>
            <a:r>
              <a:rPr lang="en-GB">
                <a:solidFill>
                  <a:schemeClr val="accent1"/>
                </a:solidFill>
                <a:latin typeface="EB Garamond"/>
                <a:ea typeface="EB Garamond"/>
                <a:cs typeface="EB Garamond"/>
                <a:sym typeface="EB Garamond"/>
              </a:rPr>
              <a:t>Example</a:t>
            </a:r>
            <a:endParaRPr>
              <a:solidFill>
                <a:schemeClr val="accent1"/>
              </a:solidFill>
              <a:latin typeface="EB Garamond"/>
              <a:ea typeface="EB Garamond"/>
              <a:cs typeface="EB Garamond"/>
              <a:sym typeface="EB Garamond"/>
            </a:endParaRPr>
          </a:p>
        </p:txBody>
      </p:sp>
      <p:graphicFrame>
        <p:nvGraphicFramePr>
          <p:cNvPr id="177" name="Google Shape;177;p29"/>
          <p:cNvGraphicFramePr/>
          <p:nvPr/>
        </p:nvGraphicFramePr>
        <p:xfrm>
          <a:off x="1165475" y="200200"/>
          <a:ext cx="3000000" cy="3000000"/>
        </p:xfrm>
        <a:graphic>
          <a:graphicData uri="http://schemas.openxmlformats.org/drawingml/2006/table">
            <a:tbl>
              <a:tblPr>
                <a:noFill/>
                <a:tableStyleId>{9F64EC79-D26E-47DA-9C3A-0324BFFB90BC}</a:tableStyleId>
              </a:tblPr>
              <a:tblGrid>
                <a:gridCol w="3760650"/>
                <a:gridCol w="3760650"/>
              </a:tblGrid>
              <a:tr h="379025">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Officer IDs in a Beat</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1024, 19, 229, 717, 830, 1218, 824, 32, 1114, 420</a:t>
                      </a:r>
                      <a:endParaRPr>
                        <a:solidFill>
                          <a:srgbClr val="FFFFFF"/>
                        </a:solidFill>
                        <a:latin typeface="EB Garamond"/>
                        <a:ea typeface="EB Garamond"/>
                        <a:cs typeface="EB Garamond"/>
                        <a:sym typeface="EB Garamond"/>
                      </a:endParaRPr>
                    </a:p>
                  </a:txBody>
                  <a:tcPr marT="91425" marB="91425" marR="91425" marL="91425"/>
                </a:tc>
              </a:tr>
            </a:tbl>
          </a:graphicData>
        </a:graphic>
      </p:graphicFrame>
      <p:graphicFrame>
        <p:nvGraphicFramePr>
          <p:cNvPr id="178" name="Google Shape;178;p29"/>
          <p:cNvGraphicFramePr/>
          <p:nvPr/>
        </p:nvGraphicFramePr>
        <p:xfrm>
          <a:off x="1165475" y="763725"/>
          <a:ext cx="3000000" cy="3000000"/>
        </p:xfrm>
        <a:graphic>
          <a:graphicData uri="http://schemas.openxmlformats.org/drawingml/2006/table">
            <a:tbl>
              <a:tblPr>
                <a:noFill/>
                <a:tableStyleId>{9F64EC79-D26E-47DA-9C3A-0324BFFB90BC}</a:tableStyleId>
              </a:tblPr>
              <a:tblGrid>
                <a:gridCol w="1880325"/>
                <a:gridCol w="1880325"/>
              </a:tblGrid>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Incident 1</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1024, 19, 229, 717, 824, 32</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Incident 2</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1024, 19, 229, 830, 1218</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Incident 3</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1024, </a:t>
                      </a:r>
                      <a:r>
                        <a:rPr lang="en-GB">
                          <a:solidFill>
                            <a:srgbClr val="FFFFFF"/>
                          </a:solidFill>
                          <a:latin typeface="EB Garamond"/>
                          <a:ea typeface="EB Garamond"/>
                          <a:cs typeface="EB Garamond"/>
                          <a:sym typeface="EB Garamond"/>
                        </a:rPr>
                        <a:t>830, 1218, 1114, 420</a:t>
                      </a:r>
                      <a:endParaRPr>
                        <a:solidFill>
                          <a:srgbClr val="FFFFFF"/>
                        </a:solidFill>
                        <a:latin typeface="EB Garamond"/>
                        <a:ea typeface="EB Garamond"/>
                        <a:cs typeface="EB Garamond"/>
                        <a:sym typeface="EB Garamond"/>
                      </a:endParaRPr>
                    </a:p>
                  </a:txBody>
                  <a:tcPr marT="91425" marB="91425" marR="91425" marL="91425"/>
                </a:tc>
              </a:tr>
            </a:tbl>
          </a:graphicData>
        </a:graphic>
      </p:graphicFrame>
      <p:graphicFrame>
        <p:nvGraphicFramePr>
          <p:cNvPr id="179" name="Google Shape;179;p29"/>
          <p:cNvGraphicFramePr/>
          <p:nvPr/>
        </p:nvGraphicFramePr>
        <p:xfrm>
          <a:off x="5539375" y="763725"/>
          <a:ext cx="3000000" cy="3000000"/>
        </p:xfrm>
        <a:graphic>
          <a:graphicData uri="http://schemas.openxmlformats.org/drawingml/2006/table">
            <a:tbl>
              <a:tblPr>
                <a:noFill/>
                <a:tableStyleId>{9F64EC79-D26E-47DA-9C3A-0324BFFB90BC}</a:tableStyleId>
              </a:tblPr>
              <a:tblGrid>
                <a:gridCol w="1573700"/>
                <a:gridCol w="1573700"/>
              </a:tblGrid>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T</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10 Officers</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Initial Weight</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0.1</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α</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0.2</a:t>
                      </a:r>
                      <a:endParaRPr>
                        <a:solidFill>
                          <a:srgbClr val="FFFFFF"/>
                        </a:solidFill>
                        <a:latin typeface="EB Garamond"/>
                        <a:ea typeface="EB Garamond"/>
                        <a:cs typeface="EB Garamond"/>
                        <a:sym typeface="EB Garamond"/>
                      </a:endParaRPr>
                    </a:p>
                  </a:txBody>
                  <a:tcPr marT="91425" marB="91425" marR="91425" marL="91425"/>
                </a:tc>
              </a:tr>
            </a:tbl>
          </a:graphicData>
        </a:graphic>
      </p:graphicFrame>
      <p:graphicFrame>
        <p:nvGraphicFramePr>
          <p:cNvPr id="180" name="Google Shape;180;p29"/>
          <p:cNvGraphicFramePr/>
          <p:nvPr/>
        </p:nvGraphicFramePr>
        <p:xfrm>
          <a:off x="1165475" y="2546350"/>
          <a:ext cx="3000000" cy="3000000"/>
        </p:xfrm>
        <a:graphic>
          <a:graphicData uri="http://schemas.openxmlformats.org/drawingml/2006/table">
            <a:tbl>
              <a:tblPr>
                <a:noFill/>
                <a:tableStyleId>{9F64EC79-D26E-47DA-9C3A-0324BFFB90BC}</a:tableStyleId>
              </a:tblPr>
              <a:tblGrid>
                <a:gridCol w="3817000"/>
                <a:gridCol w="3817000"/>
              </a:tblGrid>
              <a:tr h="100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Number of Complaints (Everyone starts off having 1)</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Number of Officers</a:t>
                      </a:r>
                      <a:endParaRPr>
                        <a:solidFill>
                          <a:srgbClr val="FFFFFF"/>
                        </a:solidFill>
                        <a:latin typeface="EB Garamond"/>
                        <a:ea typeface="EB Garamond"/>
                        <a:cs typeface="EB Garamond"/>
                        <a:sym typeface="EB Garamond"/>
                      </a:endParaRPr>
                    </a:p>
                  </a:txBody>
                  <a:tcPr marT="91425" marB="91425" marR="91425" marL="91425"/>
                </a:tc>
              </a:tr>
              <a:tr h="100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3 (Selected Thrice)</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1024</a:t>
                      </a:r>
                      <a:endParaRPr>
                        <a:solidFill>
                          <a:srgbClr val="FFFFFF"/>
                        </a:solidFill>
                        <a:latin typeface="EB Garamond"/>
                        <a:ea typeface="EB Garamond"/>
                        <a:cs typeface="EB Garamond"/>
                        <a:sym typeface="EB Garamond"/>
                      </a:endParaRPr>
                    </a:p>
                  </a:txBody>
                  <a:tcPr marT="91425" marB="91425" marR="91425" marL="91425"/>
                </a:tc>
              </a:tr>
              <a:tr h="100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2 </a:t>
                      </a:r>
                      <a:r>
                        <a:rPr lang="en-GB">
                          <a:solidFill>
                            <a:srgbClr val="FFFFFF"/>
                          </a:solidFill>
                          <a:latin typeface="EB Garamond"/>
                          <a:ea typeface="EB Garamond"/>
                          <a:cs typeface="EB Garamond"/>
                          <a:sym typeface="EB Garamond"/>
                        </a:rPr>
                        <a:t>(Selected Twice)</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19, 229, 830, 1218</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 </a:t>
                      </a:r>
                      <a:r>
                        <a:rPr lang="en-GB">
                          <a:solidFill>
                            <a:srgbClr val="FFFFFF"/>
                          </a:solidFill>
                          <a:latin typeface="EB Garamond"/>
                          <a:ea typeface="EB Garamond"/>
                          <a:cs typeface="EB Garamond"/>
                          <a:sym typeface="EB Garamond"/>
                        </a:rPr>
                        <a:t>(Selected Once)</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1114, 717, 824, 32, 420</a:t>
                      </a:r>
                      <a:endParaRPr>
                        <a:solidFill>
                          <a:srgbClr val="FFFFFF"/>
                        </a:solidFill>
                        <a:latin typeface="EB Garamond"/>
                        <a:ea typeface="EB Garamond"/>
                        <a:cs typeface="EB Garamond"/>
                        <a:sym typeface="EB Garamond"/>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285750" rtl="0" algn="l">
              <a:spcBef>
                <a:spcPts val="0"/>
              </a:spcBef>
              <a:spcAft>
                <a:spcPts val="0"/>
              </a:spcAft>
              <a:buNone/>
            </a:pPr>
            <a:r>
              <a:rPr lang="en-GB">
                <a:solidFill>
                  <a:schemeClr val="accent1"/>
                </a:solidFill>
                <a:latin typeface="EB Garamond"/>
                <a:ea typeface="EB Garamond"/>
                <a:cs typeface="EB Garamond"/>
                <a:sym typeface="EB Garamond"/>
              </a:rPr>
              <a:t>Pólya Urn Model Example</a:t>
            </a:r>
            <a:endParaRPr>
              <a:solidFill>
                <a:schemeClr val="accent1"/>
              </a:solidFill>
              <a:latin typeface="EB Garamond"/>
              <a:ea typeface="EB Garamond"/>
              <a:cs typeface="EB Garamond"/>
              <a:sym typeface="EB Garamond"/>
            </a:endParaRPr>
          </a:p>
        </p:txBody>
      </p:sp>
      <p:graphicFrame>
        <p:nvGraphicFramePr>
          <p:cNvPr id="186" name="Google Shape;186;p30"/>
          <p:cNvGraphicFramePr/>
          <p:nvPr/>
        </p:nvGraphicFramePr>
        <p:xfrm>
          <a:off x="1165475" y="1285950"/>
          <a:ext cx="3000000" cy="3000000"/>
        </p:xfrm>
        <a:graphic>
          <a:graphicData uri="http://schemas.openxmlformats.org/drawingml/2006/table">
            <a:tbl>
              <a:tblPr>
                <a:noFill/>
                <a:tableStyleId>{9F64EC79-D26E-47DA-9C3A-0324BFFB90BC}</a:tableStyleId>
              </a:tblPr>
              <a:tblGrid>
                <a:gridCol w="3619500"/>
                <a:gridCol w="3619500"/>
              </a:tblGrid>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Initial Weight</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0.1</a:t>
                      </a:r>
                      <a:endParaRPr>
                        <a:solidFill>
                          <a:srgbClr val="FFFFFF"/>
                        </a:solidFill>
                        <a:latin typeface="EB Garamond"/>
                        <a:ea typeface="EB Garamond"/>
                        <a:cs typeface="EB Garamond"/>
                        <a:sym typeface="EB Garamond"/>
                      </a:endParaRPr>
                    </a:p>
                  </a:txBody>
                  <a:tcPr marT="91425" marB="91425" marR="91425" marL="91425"/>
                </a:tc>
              </a:tr>
              <a:tr h="27565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After Incident 1</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(0.1 + 0.2) / (1 + 0.2 * 6) ≈ 0.14</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After Incident 2</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(0.3 + 0.2) / (1 + 0.2 * 6 + 0.2 * 5) ≈ 0.16</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After Incident 3</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(0.5 + 0.2) / (1 + 0.2 * 6 + </a:t>
                      </a:r>
                      <a:r>
                        <a:rPr lang="en-GB">
                          <a:solidFill>
                            <a:srgbClr val="FFFFFF"/>
                          </a:solidFill>
                          <a:latin typeface="EB Garamond"/>
                          <a:ea typeface="EB Garamond"/>
                          <a:cs typeface="EB Garamond"/>
                          <a:sym typeface="EB Garamond"/>
                        </a:rPr>
                        <a:t>0.2 * 5 + 0.2 * 5) ≈ 0.17</a:t>
                      </a:r>
                      <a:endParaRPr>
                        <a:solidFill>
                          <a:srgbClr val="FFFFFF"/>
                        </a:solidFill>
                        <a:latin typeface="EB Garamond"/>
                        <a:ea typeface="EB Garamond"/>
                        <a:cs typeface="EB Garamond"/>
                        <a:sym typeface="EB Garamond"/>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Final Weight</a:t>
                      </a:r>
                      <a:endParaRPr>
                        <a:solidFill>
                          <a:srgbClr val="FFFFFF"/>
                        </a:solidFill>
                        <a:latin typeface="EB Garamond"/>
                        <a:ea typeface="EB Garamond"/>
                        <a:cs typeface="EB Garamond"/>
                        <a:sym typeface="EB Garamond"/>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EB Garamond"/>
                          <a:ea typeface="EB Garamond"/>
                          <a:cs typeface="EB Garamond"/>
                          <a:sym typeface="EB Garamond"/>
                        </a:rPr>
                        <a:t>0.17</a:t>
                      </a:r>
                      <a:endParaRPr>
                        <a:solidFill>
                          <a:srgbClr val="FFFFFF"/>
                        </a:solidFill>
                        <a:latin typeface="EB Garamond"/>
                        <a:ea typeface="EB Garamond"/>
                        <a:cs typeface="EB Garamond"/>
                        <a:sym typeface="EB Garamond"/>
                      </a:endParaRPr>
                    </a:p>
                  </a:txBody>
                  <a:tcPr marT="91425" marB="91425" marR="91425" marL="91425"/>
                </a:tc>
              </a:tr>
            </a:tbl>
          </a:graphicData>
        </a:graphic>
      </p:graphicFrame>
      <p:sp>
        <p:nvSpPr>
          <p:cNvPr id="187" name="Google Shape;187;p30"/>
          <p:cNvSpPr txBox="1"/>
          <p:nvPr>
            <p:ph idx="1" type="body"/>
          </p:nvPr>
        </p:nvSpPr>
        <p:spPr>
          <a:xfrm>
            <a:off x="1165475" y="362042"/>
            <a:ext cx="7521300" cy="434100"/>
          </a:xfrm>
          <a:prstGeom prst="rect">
            <a:avLst/>
          </a:prstGeom>
        </p:spPr>
        <p:txBody>
          <a:bodyPr anchorCtr="0" anchor="t" bIns="91425" lIns="91425" spcFirstLastPara="1" rIns="91425" wrap="square" tIns="91425">
            <a:noAutofit/>
          </a:bodyPr>
          <a:lstStyle/>
          <a:p>
            <a:pPr indent="0" lvl="0" marL="285750" rtl="0" algn="l">
              <a:spcBef>
                <a:spcPts val="0"/>
              </a:spcBef>
              <a:spcAft>
                <a:spcPts val="0"/>
              </a:spcAft>
              <a:buNone/>
            </a:pPr>
            <a:r>
              <a:rPr lang="en-GB">
                <a:solidFill>
                  <a:schemeClr val="accent1"/>
                </a:solidFill>
                <a:latin typeface="EB Garamond"/>
                <a:ea typeface="EB Garamond"/>
                <a:cs typeface="EB Garamond"/>
                <a:sym typeface="EB Garamond"/>
              </a:rPr>
              <a:t>Officer 1024</a:t>
            </a:r>
            <a:endParaRPr>
              <a:solidFill>
                <a:schemeClr val="accent1"/>
              </a:solidFill>
              <a:latin typeface="EB Garamond"/>
              <a:ea typeface="EB Garamond"/>
              <a:cs typeface="EB Garamond"/>
              <a:sym typeface="EB Garamond"/>
            </a:endParaRPr>
          </a:p>
        </p:txBody>
      </p:sp>
      <p:cxnSp>
        <p:nvCxnSpPr>
          <p:cNvPr id="188" name="Google Shape;188;p30"/>
          <p:cNvCxnSpPr/>
          <p:nvPr/>
        </p:nvCxnSpPr>
        <p:spPr>
          <a:xfrm>
            <a:off x="6436250" y="974300"/>
            <a:ext cx="10500" cy="794400"/>
          </a:xfrm>
          <a:prstGeom prst="straightConnector1">
            <a:avLst/>
          </a:prstGeom>
          <a:noFill/>
          <a:ln cap="flat" cmpd="sng" w="76200">
            <a:solidFill>
              <a:schemeClr val="dk2"/>
            </a:solidFill>
            <a:prstDash val="solid"/>
            <a:round/>
            <a:headEnd len="med" w="med" type="none"/>
            <a:tailEnd len="med" w="med" type="triangle"/>
          </a:ln>
        </p:spPr>
      </p:cxnSp>
      <p:sp>
        <p:nvSpPr>
          <p:cNvPr id="189" name="Google Shape;189;p30"/>
          <p:cNvSpPr txBox="1"/>
          <p:nvPr>
            <p:ph idx="1" type="body"/>
          </p:nvPr>
        </p:nvSpPr>
        <p:spPr>
          <a:xfrm>
            <a:off x="5229325" y="548800"/>
            <a:ext cx="2554800" cy="434100"/>
          </a:xfrm>
          <a:prstGeom prst="rect">
            <a:avLst/>
          </a:prstGeom>
        </p:spPr>
        <p:txBody>
          <a:bodyPr anchorCtr="0" anchor="t" bIns="91425" lIns="91425" spcFirstLastPara="1" rIns="91425" wrap="square" tIns="91425">
            <a:noAutofit/>
          </a:bodyPr>
          <a:lstStyle/>
          <a:p>
            <a:pPr indent="0" lvl="0" marL="285750" rtl="0" algn="l">
              <a:spcBef>
                <a:spcPts val="0"/>
              </a:spcBef>
              <a:spcAft>
                <a:spcPts val="0"/>
              </a:spcAft>
              <a:buNone/>
            </a:pPr>
            <a:r>
              <a:rPr lang="en-GB">
                <a:latin typeface="EB Garamond"/>
                <a:ea typeface="EB Garamond"/>
                <a:cs typeface="EB Garamond"/>
                <a:sym typeface="EB Garamond"/>
              </a:rPr>
              <a:t>6 Officers in Incident 1</a:t>
            </a:r>
            <a:endParaRPr>
              <a:latin typeface="EB Garamond"/>
              <a:ea typeface="EB Garamond"/>
              <a:cs typeface="EB Garamond"/>
              <a:sym typeface="EB Garamond"/>
            </a:endParaRPr>
          </a:p>
        </p:txBody>
      </p:sp>
      <p:cxnSp>
        <p:nvCxnSpPr>
          <p:cNvPr id="190" name="Google Shape;190;p30"/>
          <p:cNvCxnSpPr/>
          <p:nvPr/>
        </p:nvCxnSpPr>
        <p:spPr>
          <a:xfrm flipH="1" rot="10800000">
            <a:off x="6843700" y="2811725"/>
            <a:ext cx="749400" cy="751800"/>
          </a:xfrm>
          <a:prstGeom prst="straightConnector1">
            <a:avLst/>
          </a:prstGeom>
          <a:noFill/>
          <a:ln cap="flat" cmpd="sng" w="76200">
            <a:solidFill>
              <a:schemeClr val="dk2"/>
            </a:solidFill>
            <a:prstDash val="solid"/>
            <a:round/>
            <a:headEnd len="med" w="med" type="none"/>
            <a:tailEnd len="med" w="med" type="triangle"/>
          </a:ln>
        </p:spPr>
      </p:cxnSp>
      <p:sp>
        <p:nvSpPr>
          <p:cNvPr id="191" name="Google Shape;191;p30"/>
          <p:cNvSpPr txBox="1"/>
          <p:nvPr>
            <p:ph idx="1" type="body"/>
          </p:nvPr>
        </p:nvSpPr>
        <p:spPr>
          <a:xfrm>
            <a:off x="5229325" y="3675350"/>
            <a:ext cx="2554800" cy="434100"/>
          </a:xfrm>
          <a:prstGeom prst="rect">
            <a:avLst/>
          </a:prstGeom>
        </p:spPr>
        <p:txBody>
          <a:bodyPr anchorCtr="0" anchor="t" bIns="91425" lIns="91425" spcFirstLastPara="1" rIns="91425" wrap="square" tIns="91425">
            <a:noAutofit/>
          </a:bodyPr>
          <a:lstStyle/>
          <a:p>
            <a:pPr indent="0" lvl="0" marL="285750" rtl="0" algn="l">
              <a:spcBef>
                <a:spcPts val="0"/>
              </a:spcBef>
              <a:spcAft>
                <a:spcPts val="0"/>
              </a:spcAft>
              <a:buNone/>
            </a:pPr>
            <a:r>
              <a:rPr lang="en-GB">
                <a:latin typeface="EB Garamond"/>
                <a:ea typeface="EB Garamond"/>
                <a:cs typeface="EB Garamond"/>
                <a:sym typeface="EB Garamond"/>
              </a:rPr>
              <a:t>5</a:t>
            </a:r>
            <a:r>
              <a:rPr lang="en-GB">
                <a:latin typeface="EB Garamond"/>
                <a:ea typeface="EB Garamond"/>
                <a:cs typeface="EB Garamond"/>
                <a:sym typeface="EB Garamond"/>
              </a:rPr>
              <a:t> Officers in Incident 3</a:t>
            </a:r>
            <a:endParaRPr>
              <a:latin typeface="EB Garamond"/>
              <a:ea typeface="EB Garamond"/>
              <a:cs typeface="EB Garamond"/>
              <a:sym typeface="EB Garamond"/>
            </a:endParaRPr>
          </a:p>
        </p:txBody>
      </p:sp>
      <p:cxnSp>
        <p:nvCxnSpPr>
          <p:cNvPr id="192" name="Google Shape;192;p30"/>
          <p:cNvCxnSpPr/>
          <p:nvPr/>
        </p:nvCxnSpPr>
        <p:spPr>
          <a:xfrm flipH="1">
            <a:off x="7101500" y="1588550"/>
            <a:ext cx="712500" cy="592200"/>
          </a:xfrm>
          <a:prstGeom prst="straightConnector1">
            <a:avLst/>
          </a:prstGeom>
          <a:noFill/>
          <a:ln cap="flat" cmpd="sng" w="76200">
            <a:solidFill>
              <a:schemeClr val="dk2"/>
            </a:solidFill>
            <a:prstDash val="solid"/>
            <a:round/>
            <a:headEnd len="med" w="med" type="none"/>
            <a:tailEnd len="med" w="med" type="triangle"/>
          </a:ln>
        </p:spPr>
      </p:cxnSp>
      <p:sp>
        <p:nvSpPr>
          <p:cNvPr id="193" name="Google Shape;193;p30"/>
          <p:cNvSpPr txBox="1"/>
          <p:nvPr>
            <p:ph idx="1" type="body"/>
          </p:nvPr>
        </p:nvSpPr>
        <p:spPr>
          <a:xfrm>
            <a:off x="6744825" y="1154450"/>
            <a:ext cx="2554800" cy="434100"/>
          </a:xfrm>
          <a:prstGeom prst="rect">
            <a:avLst/>
          </a:prstGeom>
        </p:spPr>
        <p:txBody>
          <a:bodyPr anchorCtr="0" anchor="t" bIns="91425" lIns="91425" spcFirstLastPara="1" rIns="91425" wrap="square" tIns="91425">
            <a:noAutofit/>
          </a:bodyPr>
          <a:lstStyle/>
          <a:p>
            <a:pPr indent="0" lvl="0" marL="285750" rtl="0" algn="l">
              <a:spcBef>
                <a:spcPts val="0"/>
              </a:spcBef>
              <a:spcAft>
                <a:spcPts val="0"/>
              </a:spcAft>
              <a:buNone/>
            </a:pPr>
            <a:r>
              <a:rPr lang="en-GB">
                <a:latin typeface="EB Garamond"/>
                <a:ea typeface="EB Garamond"/>
                <a:cs typeface="EB Garamond"/>
                <a:sym typeface="EB Garamond"/>
              </a:rPr>
              <a:t>5 </a:t>
            </a:r>
            <a:r>
              <a:rPr lang="en-GB">
                <a:latin typeface="EB Garamond"/>
                <a:ea typeface="EB Garamond"/>
                <a:cs typeface="EB Garamond"/>
                <a:sym typeface="EB Garamond"/>
              </a:rPr>
              <a:t>Officers in Incident 2</a:t>
            </a:r>
            <a:endParaRPr>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EB Garamond"/>
                <a:ea typeface="EB Garamond"/>
                <a:cs typeface="EB Garamond"/>
                <a:sym typeface="EB Garamond"/>
              </a:rPr>
              <a:t>Pólya Urn Model Pseudocode</a:t>
            </a:r>
            <a:endParaRPr>
              <a:latin typeface="EB Garamond"/>
              <a:ea typeface="EB Garamond"/>
              <a:cs typeface="EB Garamond"/>
              <a:sym typeface="EB Garamond"/>
            </a:endParaRPr>
          </a:p>
        </p:txBody>
      </p:sp>
      <p:pic>
        <p:nvPicPr>
          <p:cNvPr id="199" name="Google Shape;199;p31"/>
          <p:cNvPicPr preferRelativeResize="0"/>
          <p:nvPr/>
        </p:nvPicPr>
        <p:blipFill>
          <a:blip r:embed="rId3">
            <a:alphaModFix/>
          </a:blip>
          <a:stretch>
            <a:fillRect/>
          </a:stretch>
        </p:blipFill>
        <p:spPr>
          <a:xfrm>
            <a:off x="1604963" y="541125"/>
            <a:ext cx="5934075" cy="3086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What is the Spillover Pólya Urn Model</a:t>
            </a:r>
            <a:endParaRPr>
              <a:latin typeface="EB Garamond"/>
              <a:ea typeface="EB Garamond"/>
              <a:cs typeface="EB Garamond"/>
              <a:sym typeface="EB Garamond"/>
            </a:endParaRPr>
          </a:p>
        </p:txBody>
      </p:sp>
      <p:sp>
        <p:nvSpPr>
          <p:cNvPr id="205" name="Google Shape;20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EB Garamond"/>
              <a:buChar char="◦"/>
            </a:pPr>
            <a:r>
              <a:rPr lang="en-GB">
                <a:latin typeface="EB Garamond"/>
                <a:ea typeface="EB Garamond"/>
                <a:cs typeface="EB Garamond"/>
                <a:sym typeface="EB Garamond"/>
              </a:rPr>
              <a:t>Instead of just adding α to officers, consider the history of other officers</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New parameter beta (β)</a:t>
            </a:r>
            <a:endParaRPr>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1 - β is the proportion an officer’s weight is affected by other officers in an incident</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Accounts for social contagion</a:t>
            </a:r>
            <a:endParaRPr>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Weight of incident officers affects future weight of each other</a:t>
            </a:r>
            <a:endParaRPr sz="2000">
              <a:latin typeface="EB Garamond"/>
              <a:ea typeface="EB Garamond"/>
              <a:cs typeface="EB Garamond"/>
              <a:sym typeface="EB Garamond"/>
            </a:endParaRPr>
          </a:p>
          <a:p>
            <a:pPr indent="-304800" lvl="0" marL="342900" rtl="0" algn="l">
              <a:spcBef>
                <a:spcPts val="0"/>
              </a:spcBef>
              <a:spcAft>
                <a:spcPts val="0"/>
              </a:spcAft>
              <a:buSzPts val="2400"/>
              <a:buFont typeface="EB Garamond"/>
              <a:buChar char="◦"/>
            </a:pPr>
            <a:r>
              <a:rPr lang="en-GB">
                <a:latin typeface="EB Garamond"/>
                <a:ea typeface="EB Garamond"/>
                <a:cs typeface="EB Garamond"/>
                <a:sym typeface="EB Garamond"/>
              </a:rPr>
              <a:t>Weight update formula:</a:t>
            </a:r>
            <a:endParaRPr>
              <a:latin typeface="EB Garamond"/>
              <a:ea typeface="EB Garamond"/>
              <a:cs typeface="EB Garamond"/>
              <a:sym typeface="EB Garamond"/>
            </a:endParaRPr>
          </a:p>
        </p:txBody>
      </p:sp>
      <p:pic>
        <p:nvPicPr>
          <p:cNvPr descr="{&quot;mathml&quot;:&quot;&lt;math style=\&quot;font-family:stix;font-size:16px;\&quot; xmlns=\&quot;http://www.w3.org/1998/Math/MathML\&quot;&gt;&lt;mstyle mathsize=\&quot;16px\&quot;&gt;&lt;mi mathcolor=\&quot;#FFFFFF\&quot;&gt;u&lt;/mi&gt;&lt;mi mathcolor=\&quot;#FFFFFF\&quot;&gt;p&lt;/mi&gt;&lt;mi mathcolor=\&quot;#FFFFFF\&quot;&gt;d&lt;/mi&gt;&lt;mi mathcolor=\&quot;#FFFFFF\&quot;&gt;a&lt;/mi&gt;&lt;mi mathcolor=\&quot;#FFFFFF\&quot;&gt;t&lt;/mi&gt;&lt;mi mathcolor=\&quot;#FFFFFF\&quot;&gt;e&lt;/mi&gt;&lt;mi mathcolor=\&quot;#FFFFFF\&quot;&gt;O&lt;/mi&gt;&lt;mi mathcolor=\&quot;#FFFFFF\&quot;&gt;f&lt;/mi&gt;&lt;mi mathcolor=\&quot;#FFFFFF\&quot;&gt;f&lt;/mi&gt;&lt;mi mathcolor=\&quot;#FFFFFF\&quot;&gt;i&lt;/mi&gt;&lt;mi mathcolor=\&quot;#FFFFFF\&quot;&gt;c&lt;/mi&gt;&lt;mi mathcolor=\&quot;#FFFFFF\&quot;&gt;e&lt;/mi&gt;&lt;mi mathcolor=\&quot;#FFFFFF\&quot;&gt;r&lt;/mi&gt;&lt;mi mathcolor=\&quot;#FFFFFF\&quot;&gt;W&lt;/mi&gt;&lt;mi mathcolor=\&quot;#FFFFFF\&quot;&gt;e&lt;/mi&gt;&lt;mi mathcolor=\&quot;#FFFFFF\&quot;&gt;i&lt;/mi&gt;&lt;mi mathcolor=\&quot;#FFFFFF\&quot;&gt;g&lt;/mi&gt;&lt;mi mathcolor=\&quot;#FFFFFF\&quot;&gt;h&lt;/mi&gt;&lt;mi mathcolor=\&quot;#FFFFFF\&quot;&gt;t&lt;/mi&gt;&lt;mo mathcolor=\&quot;#FFFFFF\&quot;&gt;&amp;#xA0;&lt;/mo&gt;&lt;mo mathcolor=\&quot;#FFFFFF\&quot;&gt;=&lt;/mo&gt;&lt;mo mathcolor=\&quot;#FFFFFF\&quot;&gt;&amp;#xA0;&lt;/mo&gt;&lt;mi mathcolor=\&quot;#FFFFFF\&quot;&gt;&amp;#x3B2;&lt;/mi&gt;&lt;mo mathcolor=\&quot;#FFFFFF\&quot;&gt;&amp;#xA0;&lt;/mo&gt;&lt;mfenced mathcolor=\&quot;#FFFFFF\&quot;&gt;&lt;mrow&gt;&lt;msub&gt;&lt;mi&gt;w&lt;/mi&gt;&lt;mi&gt;i&lt;/mi&gt;&lt;/msub&gt;&lt;mo&gt;+&lt;/mo&gt;&lt;mi&gt;&amp;#x3B1;&lt;/mi&gt;&lt;/mrow&gt;&lt;/mfenced&gt;&lt;mo mathcolor=\&quot;#FFFFFF\&quot;&gt;+&lt;/mo&gt;&lt;mfrac mathcolor=\&quot;#FFFFFF\&quot;&gt;&lt;mfenced&gt;&lt;mrow&gt;&lt;mn&gt;1&lt;/mn&gt;&lt;mo&gt;-&lt;/mo&gt;&lt;mi&gt;&amp;#x3B2;&lt;/mi&gt;&lt;/mrow&gt;&lt;/mfenced&gt;&lt;mrow&gt;&lt;mi&gt;x&lt;/mi&gt;&lt;mo&gt;-&lt;/mo&gt;&lt;mn&gt;1&lt;/mn&gt;&lt;/mrow&gt;&lt;/mfrac&gt;&lt;munder mathcolor=\&quot;#FFFFFF\&quot;&gt;&lt;mo&gt;&amp;#x2211;&lt;/mo&gt;&lt;mrow&gt;&lt;mi&gt;j&lt;/mi&gt;&lt;mo&gt;&amp;#x2260;&lt;/mo&gt;&lt;mi&gt;i&lt;/mi&gt;&lt;/mrow&gt;&lt;/munder&gt;&lt;mfenced mathcolor=\&quot;#FFFFFF\&quot;&gt;&lt;mrow&gt;&lt;msub&gt;&lt;mi&gt;w&lt;/mi&gt;&lt;mi&gt;j&lt;/mi&gt;&lt;/msub&gt;&lt;mo&gt;+&lt;/mo&gt;&lt;mi&gt;&amp;#x3B1;&lt;/mi&gt;&lt;/mrow&gt;&lt;/mfenced&gt;&lt;/mstyle&gt;&lt;/math&gt;&quot;,&quot;truncated&quot;:false}" id="206" name="Google Shape;206;p32" title="u p d a t e O f f i c e r W e i g h t space equals space beta space open parentheses w subscript i plus alpha close parentheses plus fraction numerator open parentheses 1 minus beta close parentheses over denominator x minus 1 end fraction sum for j not equal to i of open parentheses w subscript j plus alpha close parentheses"/>
          <p:cNvPicPr preferRelativeResize="0"/>
          <p:nvPr/>
        </p:nvPicPr>
        <p:blipFill>
          <a:blip r:embed="rId3">
            <a:alphaModFix/>
          </a:blip>
          <a:stretch>
            <a:fillRect/>
          </a:stretch>
        </p:blipFill>
        <p:spPr>
          <a:xfrm>
            <a:off x="3459362" y="4335277"/>
            <a:ext cx="5118101" cy="522046"/>
          </a:xfrm>
          <a:prstGeom prst="rect">
            <a:avLst/>
          </a:prstGeom>
          <a:noFill/>
          <a:ln>
            <a:noFill/>
          </a:ln>
        </p:spPr>
      </p:pic>
      <p:sp>
        <p:nvSpPr>
          <p:cNvPr id="207" name="Google Shape;207;p32"/>
          <p:cNvSpPr/>
          <p:nvPr/>
        </p:nvSpPr>
        <p:spPr>
          <a:xfrm>
            <a:off x="3276900" y="4243950"/>
            <a:ext cx="5555400" cy="7047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EB Garamond"/>
                <a:ea typeface="EB Garamond"/>
                <a:cs typeface="EB Garamond"/>
                <a:sym typeface="EB Garamond"/>
              </a:rPr>
              <a:t>Weight Update Formula</a:t>
            </a:r>
            <a:endParaRPr>
              <a:latin typeface="EB Garamond"/>
              <a:ea typeface="EB Garamond"/>
              <a:cs typeface="EB Garamond"/>
              <a:sym typeface="EB Garamond"/>
            </a:endParaRPr>
          </a:p>
        </p:txBody>
      </p:sp>
      <p:pic>
        <p:nvPicPr>
          <p:cNvPr descr="{&quot;mathml&quot;:&quot;&lt;math style=\&quot;font-family:stix;font-size:16px;\&quot; xmlns=\&quot;http://www.w3.org/1998/Math/MathML\&quot;&gt;&lt;mstyle mathsize=\&quot;16px\&quot;&gt;&lt;mi mathcolor=\&quot;#FFFFFF\&quot;&gt;u&lt;/mi&gt;&lt;mi mathcolor=\&quot;#FFFFFF\&quot;&gt;p&lt;/mi&gt;&lt;mi mathcolor=\&quot;#FFFFFF\&quot;&gt;d&lt;/mi&gt;&lt;mi mathcolor=\&quot;#FFFFFF\&quot;&gt;a&lt;/mi&gt;&lt;mi mathcolor=\&quot;#FFFFFF\&quot;&gt;t&lt;/mi&gt;&lt;mi mathcolor=\&quot;#FFFFFF\&quot;&gt;e&lt;/mi&gt;&lt;mi mathcolor=\&quot;#FFFFFF\&quot;&gt;O&lt;/mi&gt;&lt;mi mathcolor=\&quot;#FFFFFF\&quot;&gt;f&lt;/mi&gt;&lt;mi mathcolor=\&quot;#FFFFFF\&quot;&gt;f&lt;/mi&gt;&lt;mi mathcolor=\&quot;#FFFFFF\&quot;&gt;i&lt;/mi&gt;&lt;mi mathcolor=\&quot;#FFFFFF\&quot;&gt;c&lt;/mi&gt;&lt;mi mathcolor=\&quot;#FFFFFF\&quot;&gt;e&lt;/mi&gt;&lt;mi mathcolor=\&quot;#FFFFFF\&quot;&gt;r&lt;/mi&gt;&lt;mi mathcolor=\&quot;#FFFFFF\&quot;&gt;W&lt;/mi&gt;&lt;mi mathcolor=\&quot;#FFFFFF\&quot;&gt;e&lt;/mi&gt;&lt;mi mathcolor=\&quot;#FFFFFF\&quot;&gt;i&lt;/mi&gt;&lt;mi mathcolor=\&quot;#FFFFFF\&quot;&gt;g&lt;/mi&gt;&lt;mi mathcolor=\&quot;#FFFFFF\&quot;&gt;h&lt;/mi&gt;&lt;mi mathcolor=\&quot;#FFFFFF\&quot;&gt;t&lt;/mi&gt;&lt;mo mathcolor=\&quot;#FFFFFF\&quot;&gt;&amp;#xA0;&lt;/mo&gt;&lt;mo mathcolor=\&quot;#FFFFFF\&quot;&gt;=&lt;/mo&gt;&lt;mo mathcolor=\&quot;#FFFFFF\&quot;&gt;&amp;#xA0;&lt;/mo&gt;&lt;mi mathcolor=\&quot;#FFFFFF\&quot;&gt;&amp;#x3B2;&lt;/mi&gt;&lt;mo mathcolor=\&quot;#FFFFFF\&quot;&gt;&amp;#xA0;&lt;/mo&gt;&lt;mfenced mathcolor=\&quot;#FFFFFF\&quot;&gt;&lt;mrow&gt;&lt;msub&gt;&lt;mi&gt;w&lt;/mi&gt;&lt;mi&gt;i&lt;/mi&gt;&lt;/msub&gt;&lt;mo&gt;+&lt;/mo&gt;&lt;mi&gt;&amp;#x3B1;&lt;/mi&gt;&lt;/mrow&gt;&lt;/mfenced&gt;&lt;mo mathcolor=\&quot;#FFFFFF\&quot;&gt;+&lt;/mo&gt;&lt;mfrac mathcolor=\&quot;#FFFFFF\&quot;&gt;&lt;mfenced&gt;&lt;mrow&gt;&lt;mn&gt;1&lt;/mn&gt;&lt;mo&gt;-&lt;/mo&gt;&lt;mi&gt;&amp;#x3B2;&lt;/mi&gt;&lt;/mrow&gt;&lt;/mfenced&gt;&lt;mrow&gt;&lt;mi&gt;x&lt;/mi&gt;&lt;mo&gt;-&lt;/mo&gt;&lt;mn&gt;1&lt;/mn&gt;&lt;/mrow&gt;&lt;/mfrac&gt;&lt;munder mathcolor=\&quot;#FFFFFF\&quot;&gt;&lt;mo&gt;&amp;#x2211;&lt;/mo&gt;&lt;mrow&gt;&lt;mi&gt;j&lt;/mi&gt;&lt;mo&gt;&amp;#x2260;&lt;/mo&gt;&lt;mi&gt;i&lt;/mi&gt;&lt;/mrow&gt;&lt;/munder&gt;&lt;mfenced mathcolor=\&quot;#FFFFFF\&quot;&gt;&lt;mrow&gt;&lt;msub&gt;&lt;mi&gt;w&lt;/mi&gt;&lt;mi&gt;j&lt;/mi&gt;&lt;/msub&gt;&lt;mo&gt;+&lt;/mo&gt;&lt;mi&gt;&amp;#x3B1;&lt;/mi&gt;&lt;/mrow&gt;&lt;/mfenced&gt;&lt;/mstyle&gt;&lt;/math&gt;&quot;,&quot;truncated&quot;:false}" id="213" name="Google Shape;213;p33" title="u p d a t e O f f i c e r W e i g h t space equals space beta space open parentheses w subscript i plus alpha close parentheses plus fraction numerator open parentheses 1 minus beta close parentheses over denominator x minus 1 end fraction sum for j not equal to i of open parentheses w subscript j plus alpha close parentheses"/>
          <p:cNvPicPr preferRelativeResize="0"/>
          <p:nvPr/>
        </p:nvPicPr>
        <p:blipFill>
          <a:blip r:embed="rId3">
            <a:alphaModFix/>
          </a:blip>
          <a:stretch>
            <a:fillRect/>
          </a:stretch>
        </p:blipFill>
        <p:spPr>
          <a:xfrm>
            <a:off x="1289151" y="2200775"/>
            <a:ext cx="7273950" cy="741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EB Garamond"/>
                <a:ea typeface="EB Garamond"/>
                <a:cs typeface="EB Garamond"/>
                <a:sym typeface="EB Garamond"/>
              </a:rPr>
              <a:t>Introduction</a:t>
            </a:r>
            <a:endParaRPr>
              <a:latin typeface="EB Garamond"/>
              <a:ea typeface="EB Garamond"/>
              <a:cs typeface="EB Garamond"/>
              <a:sym typeface="EB Garamond"/>
            </a:endParaRPr>
          </a:p>
        </p:txBody>
      </p:sp>
      <p:pic>
        <p:nvPicPr>
          <p:cNvPr descr="Free Abstract 3d rendering, wavy shape, distorted sphere.3d rendering.  Different iridescent geometric shapes set. Modern minimal metal objects.  Futuristic clip art 12298469 PNG with Transparent Background" id="92" name="Google Shape;92;p16"/>
          <p:cNvPicPr preferRelativeResize="0"/>
          <p:nvPr/>
        </p:nvPicPr>
        <p:blipFill>
          <a:blip r:embed="rId3">
            <a:alphaModFix amt="30000"/>
          </a:blip>
          <a:stretch>
            <a:fillRect/>
          </a:stretch>
        </p:blipFill>
        <p:spPr>
          <a:xfrm rot="10800000">
            <a:off x="1363300" y="3401750"/>
            <a:ext cx="12535800" cy="4826500"/>
          </a:xfrm>
          <a:prstGeom prst="rect">
            <a:avLst/>
          </a:prstGeom>
          <a:noFill/>
          <a:ln>
            <a:noFill/>
          </a:ln>
        </p:spPr>
      </p:pic>
      <p:pic>
        <p:nvPicPr>
          <p:cNvPr descr="Free Abstract 3d rendering, wavy shape, distorted sphere.3d rendering.  Different iridescent geometric shapes set. Modern minimal metal objects.  Futuristic clip art 12298469 PNG with Transparent Background" id="93" name="Google Shape;93;p16"/>
          <p:cNvPicPr preferRelativeResize="0"/>
          <p:nvPr/>
        </p:nvPicPr>
        <p:blipFill>
          <a:blip r:embed="rId3">
            <a:alphaModFix amt="30000"/>
          </a:blip>
          <a:stretch>
            <a:fillRect/>
          </a:stretch>
        </p:blipFill>
        <p:spPr>
          <a:xfrm>
            <a:off x="-6527150" y="-2964725"/>
            <a:ext cx="12535800" cy="482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1"/>
                </a:solidFill>
                <a:latin typeface="EB Garamond"/>
                <a:ea typeface="EB Garamond"/>
                <a:cs typeface="EB Garamond"/>
                <a:sym typeface="EB Garamond"/>
              </a:rPr>
              <a:t>Weight Update Example</a:t>
            </a:r>
            <a:endParaRPr/>
          </a:p>
        </p:txBody>
      </p:sp>
      <p:sp>
        <p:nvSpPr>
          <p:cNvPr id="219" name="Google Shape;219;p34"/>
          <p:cNvSpPr txBox="1"/>
          <p:nvPr>
            <p:ph idx="1" type="body"/>
          </p:nvPr>
        </p:nvSpPr>
        <p:spPr>
          <a:xfrm>
            <a:off x="1165475" y="362042"/>
            <a:ext cx="7521300" cy="434100"/>
          </a:xfrm>
          <a:prstGeom prst="rect">
            <a:avLst/>
          </a:prstGeom>
        </p:spPr>
        <p:txBody>
          <a:bodyPr anchorCtr="0" anchor="t" bIns="91425" lIns="91425" spcFirstLastPara="1" rIns="91425" wrap="square" tIns="91425">
            <a:noAutofit/>
          </a:bodyPr>
          <a:lstStyle/>
          <a:p>
            <a:pPr indent="0" lvl="0" marL="285750" rtl="0" algn="l">
              <a:spcBef>
                <a:spcPts val="0"/>
              </a:spcBef>
              <a:spcAft>
                <a:spcPts val="0"/>
              </a:spcAft>
              <a:buNone/>
            </a:pPr>
            <a:r>
              <a:rPr lang="en-GB">
                <a:solidFill>
                  <a:schemeClr val="accent1"/>
                </a:solidFill>
                <a:latin typeface="EB Garamond"/>
                <a:ea typeface="EB Garamond"/>
                <a:cs typeface="EB Garamond"/>
                <a:sym typeface="EB Garamond"/>
              </a:rPr>
              <a:t>Officer 1024</a:t>
            </a:r>
            <a:endParaRPr>
              <a:solidFill>
                <a:schemeClr val="accent1"/>
              </a:solidFill>
              <a:latin typeface="EB Garamond"/>
              <a:ea typeface="EB Garamond"/>
              <a:cs typeface="EB Garamond"/>
              <a:sym typeface="EB Garamond"/>
            </a:endParaRPr>
          </a:p>
        </p:txBody>
      </p:sp>
      <p:pic>
        <p:nvPicPr>
          <p:cNvPr descr="{&quot;mathml&quot;:&quot;&lt;math style=\&quot;font-family:stix;font-size:16px;\&quot; xmlns=\&quot;http://www.w3.org/1998/Math/MathML\&quot;&gt;&lt;mstyle mathsize=\&quot;16px\&quot;&gt;&lt;mi mathcolor=\&quot;#FFFFFF\&quot;&gt;u&lt;/mi&gt;&lt;mi mathcolor=\&quot;#FFFFFF\&quot;&gt;p&lt;/mi&gt;&lt;mi mathcolor=\&quot;#FFFFFF\&quot;&gt;d&lt;/mi&gt;&lt;mi mathcolor=\&quot;#FFFFFF\&quot;&gt;a&lt;/mi&gt;&lt;mi mathcolor=\&quot;#FFFFFF\&quot;&gt;t&lt;/mi&gt;&lt;mi mathcolor=\&quot;#FFFFFF\&quot;&gt;e&lt;/mi&gt;&lt;mi mathcolor=\&quot;#FFFFFF\&quot;&gt;O&lt;/mi&gt;&lt;mi mathcolor=\&quot;#FFFFFF\&quot;&gt;f&lt;/mi&gt;&lt;mi mathcolor=\&quot;#FFFFFF\&quot;&gt;f&lt;/mi&gt;&lt;mi mathcolor=\&quot;#FFFFFF\&quot;&gt;i&lt;/mi&gt;&lt;mi mathcolor=\&quot;#FFFFFF\&quot;&gt;c&lt;/mi&gt;&lt;mi mathcolor=\&quot;#FFFFFF\&quot;&gt;e&lt;/mi&gt;&lt;mi mathcolor=\&quot;#FFFFFF\&quot;&gt;r&lt;/mi&gt;&lt;mi mathcolor=\&quot;#FFFFFF\&quot;&gt;W&lt;/mi&gt;&lt;mi mathcolor=\&quot;#FFFFFF\&quot;&gt;e&lt;/mi&gt;&lt;mi mathcolor=\&quot;#FFFFFF\&quot;&gt;i&lt;/mi&gt;&lt;mi mathcolor=\&quot;#FFFFFF\&quot;&gt;g&lt;/mi&gt;&lt;mi mathcolor=\&quot;#FFFFFF\&quot;&gt;h&lt;/mi&gt;&lt;mi mathcolor=\&quot;#FFFFFF\&quot;&gt;t&lt;/mi&gt;&lt;mo mathcolor=\&quot;#FFFFFF\&quot;&gt;&amp;#xA0;&lt;/mo&gt;&lt;mo mathcolor=\&quot;#FFFFFF\&quot;&gt;=&lt;/mo&gt;&lt;mo mathcolor=\&quot;#FFFFFF\&quot;&gt;&amp;#xA0;&lt;/mo&gt;&lt;mi mathcolor=\&quot;#FFFFFF\&quot;&gt;&amp;#x3B2;&lt;/mi&gt;&lt;mo mathcolor=\&quot;#FFFFFF\&quot;&gt;&amp;#xA0;&lt;/mo&gt;&lt;mfenced mathcolor=\&quot;#FFFFFF\&quot;&gt;&lt;mrow&gt;&lt;msub&gt;&lt;mi&gt;w&lt;/mi&gt;&lt;mi&gt;i&lt;/mi&gt;&lt;/msub&gt;&lt;mo&gt;+&lt;/mo&gt;&lt;mi&gt;&amp;#x3B1;&lt;/mi&gt;&lt;/mrow&gt;&lt;/mfenced&gt;&lt;mo mathcolor=\&quot;#FFFFFF\&quot;&gt;+&lt;/mo&gt;&lt;mfrac mathcolor=\&quot;#FFFFFF\&quot;&gt;&lt;mfenced&gt;&lt;mrow&gt;&lt;mn&gt;1&lt;/mn&gt;&lt;mo&gt;-&lt;/mo&gt;&lt;mi&gt;&amp;#x3B2;&lt;/mi&gt;&lt;/mrow&gt;&lt;/mfenced&gt;&lt;mrow&gt;&lt;mi&gt;x&lt;/mi&gt;&lt;mo&gt;-&lt;/mo&gt;&lt;mn&gt;1&lt;/mn&gt;&lt;/mrow&gt;&lt;/mfrac&gt;&lt;munder mathcolor=\&quot;#FFFFFF\&quot;&gt;&lt;mo&gt;&amp;#x2211;&lt;/mo&gt;&lt;mrow&gt;&lt;mi&gt;j&lt;/mi&gt;&lt;mo&gt;&amp;#x2260;&lt;/mo&gt;&lt;mi&gt;i&lt;/mi&gt;&lt;/mrow&gt;&lt;/munder&gt;&lt;mfenced mathcolor=\&quot;#FFFFFF\&quot;&gt;&lt;mrow&gt;&lt;msub&gt;&lt;mi&gt;w&lt;/mi&gt;&lt;mi&gt;j&lt;/mi&gt;&lt;/msub&gt;&lt;mo&gt;+&lt;/mo&gt;&lt;mi&gt;&amp;#x3B1;&lt;/mi&gt;&lt;/mrow&gt;&lt;/mfenced&gt;&lt;/mstyle&gt;&lt;/math&gt;&quot;,&quot;truncated&quot;:false}" id="220" name="Google Shape;220;p34" title="u p d a t e O f f i c e r W e i g h t space equals space beta space open parentheses w subscript i plus alpha close parentheses plus fraction numerator open parentheses 1 minus beta close parentheses over denominator x minus 1 end fraction sum for j not equal to i of open parentheses w subscript j plus alpha close parentheses"/>
          <p:cNvPicPr preferRelativeResize="0"/>
          <p:nvPr/>
        </p:nvPicPr>
        <p:blipFill>
          <a:blip r:embed="rId3">
            <a:alphaModFix/>
          </a:blip>
          <a:stretch>
            <a:fillRect/>
          </a:stretch>
        </p:blipFill>
        <p:spPr>
          <a:xfrm>
            <a:off x="1289151" y="796150"/>
            <a:ext cx="7273950" cy="741950"/>
          </a:xfrm>
          <a:prstGeom prst="rect">
            <a:avLst/>
          </a:prstGeom>
          <a:noFill/>
          <a:ln>
            <a:noFill/>
          </a:ln>
        </p:spPr>
      </p:pic>
      <p:sp>
        <p:nvSpPr>
          <p:cNvPr id="221" name="Google Shape;221;p34"/>
          <p:cNvSpPr txBox="1"/>
          <p:nvPr/>
        </p:nvSpPr>
        <p:spPr>
          <a:xfrm>
            <a:off x="1289150" y="1588575"/>
            <a:ext cx="373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FF"/>
                </a:solidFill>
                <a:latin typeface="EB Garamond"/>
                <a:ea typeface="EB Garamond"/>
                <a:cs typeface="EB Garamond"/>
                <a:sym typeface="EB Garamond"/>
              </a:rPr>
              <a:t>α = 0.2, β= 0.4</a:t>
            </a:r>
            <a:endParaRPr>
              <a:latin typeface="Quicksand"/>
              <a:ea typeface="Quicksand"/>
              <a:cs typeface="Quicksand"/>
              <a:sym typeface="Quicksand"/>
            </a:endParaRPr>
          </a:p>
        </p:txBody>
      </p:sp>
      <p:sp>
        <p:nvSpPr>
          <p:cNvPr id="222" name="Google Shape;222;p34"/>
          <p:cNvSpPr txBox="1"/>
          <p:nvPr/>
        </p:nvSpPr>
        <p:spPr>
          <a:xfrm>
            <a:off x="1289150" y="2213225"/>
            <a:ext cx="752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FF"/>
                </a:solidFill>
                <a:latin typeface="EB Garamond"/>
                <a:ea typeface="EB Garamond"/>
                <a:cs typeface="EB Garamond"/>
                <a:sym typeface="EB Garamond"/>
              </a:rPr>
              <a:t>New Officer Weight = 0.4 * (0.1 + 0.2)  + (1 - 0.4) / (6 - 1) * [(0.1 + 0.2) * 5]</a:t>
            </a:r>
            <a:endParaRPr sz="20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GB" sz="2000">
                <a:solidFill>
                  <a:srgbClr val="FFFFFF"/>
                </a:solidFill>
                <a:latin typeface="EB Garamond"/>
                <a:ea typeface="EB Garamond"/>
                <a:cs typeface="EB Garamond"/>
                <a:sym typeface="EB Garamond"/>
              </a:rPr>
              <a:t>				   = 0.3</a:t>
            </a:r>
            <a:endParaRPr sz="2000">
              <a:solidFill>
                <a:srgbClr val="FFFFFF"/>
              </a:solidFill>
              <a:latin typeface="EB Garamond"/>
              <a:ea typeface="EB Garamond"/>
              <a:cs typeface="EB Garamond"/>
              <a:sym typeface="EB 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t>Spillover </a:t>
            </a:r>
            <a:r>
              <a:rPr lang="en-GB"/>
              <a:t>Pólya Urn Model Pseudocode</a:t>
            </a:r>
            <a:endParaRPr/>
          </a:p>
        </p:txBody>
      </p:sp>
      <p:pic>
        <p:nvPicPr>
          <p:cNvPr id="228" name="Google Shape;228;p35"/>
          <p:cNvPicPr preferRelativeResize="0"/>
          <p:nvPr/>
        </p:nvPicPr>
        <p:blipFill>
          <a:blip r:embed="rId3">
            <a:alphaModFix/>
          </a:blip>
          <a:stretch>
            <a:fillRect/>
          </a:stretch>
        </p:blipFill>
        <p:spPr>
          <a:xfrm>
            <a:off x="1604963" y="546850"/>
            <a:ext cx="5934075" cy="3619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EB Garamond"/>
                <a:ea typeface="EB Garamond"/>
                <a:cs typeface="EB Garamond"/>
                <a:sym typeface="EB Garamond"/>
              </a:rPr>
              <a:t>Data</a:t>
            </a:r>
            <a:endParaRPr>
              <a:latin typeface="EB Garamond"/>
              <a:ea typeface="EB Garamond"/>
              <a:cs typeface="EB Garamond"/>
              <a:sym typeface="EB Garamond"/>
            </a:endParaRPr>
          </a:p>
        </p:txBody>
      </p:sp>
      <p:pic>
        <p:nvPicPr>
          <p:cNvPr descr="Free Abstract 3d rendering, wavy shape, distorted sphere.3d rendering.  Different iridescent geometric shapes set. Modern minimal metal objects.  Futuristic clip art 12298105 PNG with Transparent Background" id="234" name="Google Shape;234;p36"/>
          <p:cNvPicPr preferRelativeResize="0"/>
          <p:nvPr/>
        </p:nvPicPr>
        <p:blipFill>
          <a:blip r:embed="rId3">
            <a:alphaModFix amt="30000"/>
          </a:blip>
          <a:stretch>
            <a:fillRect/>
          </a:stretch>
        </p:blipFill>
        <p:spPr>
          <a:xfrm>
            <a:off x="857875" y="3402975"/>
            <a:ext cx="7680575" cy="7680575"/>
          </a:xfrm>
          <a:prstGeom prst="rect">
            <a:avLst/>
          </a:prstGeom>
          <a:noFill/>
          <a:ln>
            <a:noFill/>
          </a:ln>
        </p:spPr>
      </p:pic>
      <p:pic>
        <p:nvPicPr>
          <p:cNvPr descr="Free Abstract 3d rendering, wavy shape, distorted sphere.3d rendering.  Different iridescent geometric shapes set. Modern minimal metal objects.  Futuristic clip art 12298105 PNG with Transparent Background" id="235" name="Google Shape;235;p36"/>
          <p:cNvPicPr preferRelativeResize="0"/>
          <p:nvPr/>
        </p:nvPicPr>
        <p:blipFill>
          <a:blip r:embed="rId3">
            <a:alphaModFix amt="30000"/>
          </a:blip>
          <a:stretch>
            <a:fillRect/>
          </a:stretch>
        </p:blipFill>
        <p:spPr>
          <a:xfrm>
            <a:off x="731713" y="-5940050"/>
            <a:ext cx="7680575" cy="7680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Invisible Institute: Citizens Police Data Project (CPDP)</a:t>
            </a:r>
            <a:endParaRPr>
              <a:latin typeface="EB Garamond"/>
              <a:ea typeface="EB Garamond"/>
              <a:cs typeface="EB Garamond"/>
              <a:sym typeface="EB Garamond"/>
            </a:endParaRPr>
          </a:p>
        </p:txBody>
      </p:sp>
      <p:sp>
        <p:nvSpPr>
          <p:cNvPr id="241" name="Google Shape;24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EB Garamond"/>
              <a:buChar char="➢"/>
            </a:pPr>
            <a:r>
              <a:rPr lang="en-GB">
                <a:latin typeface="EB Garamond"/>
                <a:ea typeface="EB Garamond"/>
                <a:cs typeface="EB Garamond"/>
                <a:sym typeface="EB Garamond"/>
              </a:rPr>
              <a:t>Nonprofit journalism production company in Chicago</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Maintain open-source datasets widely available to the public</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CPDP</a:t>
            </a:r>
            <a:endParaRPr>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Complaints towards Police officer in the Chicago Police Department (CPD)</a:t>
            </a:r>
            <a:endParaRPr sz="2000">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u="sng">
                <a:solidFill>
                  <a:schemeClr val="hlink"/>
                </a:solidFill>
                <a:latin typeface="EB Garamond"/>
                <a:ea typeface="EB Garamond"/>
                <a:cs typeface="EB Garamond"/>
                <a:sym typeface="EB Garamond"/>
                <a:hlinkClick r:id="rId3"/>
              </a:rPr>
              <a:t>https://cpdp.co/</a:t>
            </a:r>
            <a:endParaRPr sz="2000">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Time Frame: 2000 - 2016</a:t>
            </a:r>
            <a:endParaRPr>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Data Preprocessing</a:t>
            </a:r>
            <a:endParaRPr>
              <a:latin typeface="EB Garamond"/>
              <a:ea typeface="EB Garamond"/>
              <a:cs typeface="EB Garamond"/>
              <a:sym typeface="EB Garamond"/>
            </a:endParaRPr>
          </a:p>
        </p:txBody>
      </p:sp>
      <p:sp>
        <p:nvSpPr>
          <p:cNvPr id="247" name="Google Shape;24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600"/>
              </a:spcBef>
              <a:spcAft>
                <a:spcPts val="0"/>
              </a:spcAft>
              <a:buSzPts val="2100"/>
              <a:buFont typeface="EB Garamond"/>
              <a:buChar char="➢"/>
            </a:pPr>
            <a:r>
              <a:rPr lang="en-GB" sz="2100">
                <a:latin typeface="EB Garamond"/>
                <a:ea typeface="EB Garamond"/>
                <a:cs typeface="EB Garamond"/>
                <a:sym typeface="EB Garamond"/>
              </a:rPr>
              <a:t>Assumptions</a:t>
            </a:r>
            <a:endParaRPr sz="2100">
              <a:latin typeface="EB Garamond"/>
              <a:ea typeface="EB Garamond"/>
              <a:cs typeface="EB Garamond"/>
              <a:sym typeface="EB Garamond"/>
            </a:endParaRPr>
          </a:p>
          <a:p>
            <a:pPr indent="-336550" lvl="1" marL="914400" rtl="0" algn="l">
              <a:lnSpc>
                <a:spcPct val="115000"/>
              </a:lnSpc>
              <a:spcBef>
                <a:spcPts val="0"/>
              </a:spcBef>
              <a:spcAft>
                <a:spcPts val="0"/>
              </a:spcAft>
              <a:buSzPts val="1700"/>
              <a:buFont typeface="EB Garamond"/>
              <a:buChar char="○"/>
            </a:pPr>
            <a:r>
              <a:rPr lang="en-GB" sz="1700">
                <a:latin typeface="EB Garamond"/>
                <a:ea typeface="EB Garamond"/>
                <a:cs typeface="EB Garamond"/>
                <a:sym typeface="EB Garamond"/>
              </a:rPr>
              <a:t>Accuracy of information cannot be guaranteed</a:t>
            </a:r>
            <a:endParaRPr sz="1700">
              <a:latin typeface="EB Garamond"/>
              <a:ea typeface="EB Garamond"/>
              <a:cs typeface="EB Garamond"/>
              <a:sym typeface="EB Garamond"/>
            </a:endParaRPr>
          </a:p>
          <a:p>
            <a:pPr indent="-336550" lvl="1" marL="914400" rtl="0" algn="l">
              <a:lnSpc>
                <a:spcPct val="115000"/>
              </a:lnSpc>
              <a:spcBef>
                <a:spcPts val="0"/>
              </a:spcBef>
              <a:spcAft>
                <a:spcPts val="0"/>
              </a:spcAft>
              <a:buSzPts val="1700"/>
              <a:buFont typeface="EB Garamond"/>
              <a:buChar char="○"/>
            </a:pPr>
            <a:r>
              <a:rPr lang="en-GB" sz="1700">
                <a:latin typeface="EB Garamond"/>
                <a:ea typeface="EB Garamond"/>
                <a:cs typeface="EB Garamond"/>
                <a:sym typeface="EB Garamond"/>
              </a:rPr>
              <a:t>GitHub Repository can be found at: </a:t>
            </a:r>
            <a:r>
              <a:rPr lang="en-GB" sz="1700" u="sng">
                <a:solidFill>
                  <a:schemeClr val="hlink"/>
                </a:solidFill>
                <a:latin typeface="EB Garamond"/>
                <a:ea typeface="EB Garamond"/>
                <a:cs typeface="EB Garamond"/>
                <a:sym typeface="EB Garamond"/>
                <a:hlinkClick r:id="rId3"/>
              </a:rPr>
              <a:t>https://github.com/invinst/chicago-police-data</a:t>
            </a:r>
            <a:endParaRPr sz="1700">
              <a:latin typeface="EB Garamond"/>
              <a:ea typeface="EB Garamond"/>
              <a:cs typeface="EB Garamond"/>
              <a:sym typeface="EB Garamond"/>
            </a:endParaRPr>
          </a:p>
          <a:p>
            <a:pPr indent="-361950" lvl="0" marL="457200" rtl="0" algn="l">
              <a:lnSpc>
                <a:spcPct val="115000"/>
              </a:lnSpc>
              <a:spcBef>
                <a:spcPts val="0"/>
              </a:spcBef>
              <a:spcAft>
                <a:spcPts val="0"/>
              </a:spcAft>
              <a:buSzPts val="2100"/>
              <a:buFont typeface="EB Garamond"/>
              <a:buChar char="➢"/>
            </a:pPr>
            <a:r>
              <a:rPr lang="en-GB" sz="2100">
                <a:latin typeface="EB Garamond"/>
                <a:ea typeface="EB Garamond"/>
                <a:cs typeface="EB Garamond"/>
                <a:sym typeface="EB Garamond"/>
              </a:rPr>
              <a:t>Officers with at least one complaint were included in the dataset</a:t>
            </a:r>
            <a:endParaRPr sz="2100">
              <a:latin typeface="EB Garamond"/>
              <a:ea typeface="EB Garamond"/>
              <a:cs typeface="EB Garamond"/>
              <a:sym typeface="EB Garamond"/>
            </a:endParaRPr>
          </a:p>
          <a:p>
            <a:pPr indent="-361950" lvl="0" marL="457200" rtl="0" algn="l">
              <a:lnSpc>
                <a:spcPct val="115000"/>
              </a:lnSpc>
              <a:spcBef>
                <a:spcPts val="0"/>
              </a:spcBef>
              <a:spcAft>
                <a:spcPts val="0"/>
              </a:spcAft>
              <a:buSzPts val="2100"/>
              <a:buFont typeface="EB Garamond"/>
              <a:buChar char="➢"/>
            </a:pPr>
            <a:r>
              <a:rPr lang="en-GB" sz="2100">
                <a:latin typeface="EB Garamond"/>
                <a:ea typeface="EB Garamond"/>
                <a:cs typeface="EB Garamond"/>
                <a:sym typeface="EB Garamond"/>
              </a:rPr>
              <a:t>Filtered out only use-of-force complaints</a:t>
            </a:r>
            <a:endParaRPr sz="2100">
              <a:latin typeface="EB Garamond"/>
              <a:ea typeface="EB Garamond"/>
              <a:cs typeface="EB Garamond"/>
              <a:sym typeface="EB Garamond"/>
            </a:endParaRPr>
          </a:p>
          <a:p>
            <a:pPr indent="-361950" lvl="0" marL="457200" rtl="0" algn="l">
              <a:lnSpc>
                <a:spcPct val="115000"/>
              </a:lnSpc>
              <a:spcBef>
                <a:spcPts val="0"/>
              </a:spcBef>
              <a:spcAft>
                <a:spcPts val="0"/>
              </a:spcAft>
              <a:buSzPts val="2100"/>
              <a:buFont typeface="EB Garamond"/>
              <a:buChar char="➢"/>
            </a:pPr>
            <a:r>
              <a:rPr lang="en-GB" sz="2100">
                <a:latin typeface="EB Garamond"/>
                <a:ea typeface="EB Garamond"/>
                <a:cs typeface="EB Garamond"/>
                <a:sym typeface="EB Garamond"/>
              </a:rPr>
              <a:t>Counted number of </a:t>
            </a:r>
            <a:r>
              <a:rPr lang="en-GB" sz="2100">
                <a:latin typeface="EB Garamond"/>
                <a:ea typeface="EB Garamond"/>
                <a:cs typeface="EB Garamond"/>
                <a:sym typeface="EB Garamond"/>
              </a:rPr>
              <a:t>occurrences</a:t>
            </a:r>
            <a:r>
              <a:rPr lang="en-GB" sz="2100">
                <a:latin typeface="EB Garamond"/>
                <a:ea typeface="EB Garamond"/>
                <a:cs typeface="EB Garamond"/>
                <a:sym typeface="EB Garamond"/>
              </a:rPr>
              <a:t> for each officer using their OfficerID</a:t>
            </a:r>
            <a:endParaRPr sz="2100">
              <a:latin typeface="EB Garamond"/>
              <a:ea typeface="EB Garamond"/>
              <a:cs typeface="EB Garamond"/>
              <a:sym typeface="EB Garamond"/>
            </a:endParaRPr>
          </a:p>
          <a:p>
            <a:pPr indent="-361950" lvl="0" marL="457200" rtl="0" algn="l">
              <a:lnSpc>
                <a:spcPct val="115000"/>
              </a:lnSpc>
              <a:spcBef>
                <a:spcPts val="0"/>
              </a:spcBef>
              <a:spcAft>
                <a:spcPts val="0"/>
              </a:spcAft>
              <a:buSzPts val="2100"/>
              <a:buFont typeface="EB Garamond"/>
              <a:buChar char="➢"/>
            </a:pPr>
            <a:r>
              <a:rPr lang="en-GB" sz="2100">
                <a:latin typeface="EB Garamond"/>
                <a:ea typeface="EB Garamond"/>
                <a:cs typeface="EB Garamond"/>
                <a:sym typeface="EB Garamond"/>
              </a:rPr>
              <a:t>Mapped the beat of each officer to their Officer ID</a:t>
            </a:r>
            <a:endParaRPr sz="2100">
              <a:latin typeface="EB Garamond"/>
              <a:ea typeface="EB Garamond"/>
              <a:cs typeface="EB Garamond"/>
              <a:sym typeface="EB Garamond"/>
            </a:endParaRPr>
          </a:p>
          <a:p>
            <a:pPr indent="0" lvl="0" marL="0" rtl="0" algn="l">
              <a:lnSpc>
                <a:spcPct val="115000"/>
              </a:lnSpc>
              <a:spcBef>
                <a:spcPts val="600"/>
              </a:spcBef>
              <a:spcAft>
                <a:spcPts val="0"/>
              </a:spcAft>
              <a:buNone/>
            </a:pPr>
            <a:r>
              <a:t/>
            </a:r>
            <a:endParaRPr sz="2100">
              <a:latin typeface="EB Garamond"/>
              <a:ea typeface="EB Garamond"/>
              <a:cs typeface="EB Garamond"/>
              <a:sym typeface="EB 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EB Garamond"/>
                <a:ea typeface="EB Garamond"/>
                <a:cs typeface="EB Garamond"/>
                <a:sym typeface="EB Garamond"/>
              </a:rPr>
              <a:t>Initial Distribution of Values</a:t>
            </a:r>
            <a:endParaRPr>
              <a:latin typeface="EB Garamond"/>
              <a:ea typeface="EB Garamond"/>
              <a:cs typeface="EB Garamond"/>
              <a:sym typeface="EB Garamond"/>
            </a:endParaRPr>
          </a:p>
        </p:txBody>
      </p:sp>
      <p:pic>
        <p:nvPicPr>
          <p:cNvPr id="253" name="Google Shape;253;p39"/>
          <p:cNvPicPr preferRelativeResize="0"/>
          <p:nvPr/>
        </p:nvPicPr>
        <p:blipFill>
          <a:blip r:embed="rId3">
            <a:alphaModFix/>
          </a:blip>
          <a:stretch>
            <a:fillRect/>
          </a:stretch>
        </p:blipFill>
        <p:spPr>
          <a:xfrm>
            <a:off x="3021825" y="535050"/>
            <a:ext cx="3100350" cy="31734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Times New Roman"/>
                <a:ea typeface="Times New Roman"/>
                <a:cs typeface="Times New Roman"/>
                <a:sym typeface="Times New Roman"/>
              </a:rPr>
              <a:t>Original Distribution of Officer Complaints</a:t>
            </a:r>
            <a:endParaRPr>
              <a:latin typeface="Times New Roman"/>
              <a:ea typeface="Times New Roman"/>
              <a:cs typeface="Times New Roman"/>
              <a:sym typeface="Times New Roman"/>
            </a:endParaRPr>
          </a:p>
        </p:txBody>
      </p:sp>
      <p:pic>
        <p:nvPicPr>
          <p:cNvPr id="259" name="Google Shape;259;p40"/>
          <p:cNvPicPr preferRelativeResize="0"/>
          <p:nvPr/>
        </p:nvPicPr>
        <p:blipFill>
          <a:blip r:embed="rId3">
            <a:alphaModFix/>
          </a:blip>
          <a:stretch>
            <a:fillRect/>
          </a:stretch>
        </p:blipFill>
        <p:spPr>
          <a:xfrm>
            <a:off x="1087950" y="1085475"/>
            <a:ext cx="8056051" cy="23523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Times New Roman"/>
                <a:ea typeface="Times New Roman"/>
                <a:cs typeface="Times New Roman"/>
                <a:sym typeface="Times New Roman"/>
              </a:rPr>
              <a:t>Experiment &amp; Results</a:t>
            </a:r>
            <a:endParaRPr>
              <a:latin typeface="Times New Roman"/>
              <a:ea typeface="Times New Roman"/>
              <a:cs typeface="Times New Roman"/>
              <a:sym typeface="Times New Roman"/>
            </a:endParaRPr>
          </a:p>
        </p:txBody>
      </p:sp>
      <p:pic>
        <p:nvPicPr>
          <p:cNvPr descr="Free Set of trendy geometric shapes labels and frames, grid, wireframe,  circle design elements. Gradient blue, abstract shapes with chrome  realistic 3d effect. Retro futuristic geometric design element 12104681 PNG  with Transparent" id="265" name="Google Shape;265;p41"/>
          <p:cNvPicPr preferRelativeResize="0"/>
          <p:nvPr/>
        </p:nvPicPr>
        <p:blipFill rotWithShape="1">
          <a:blip r:embed="rId3">
            <a:alphaModFix amt="30000"/>
          </a:blip>
          <a:srcRect b="0" l="5310" r="-5309" t="0"/>
          <a:stretch/>
        </p:blipFill>
        <p:spPr>
          <a:xfrm>
            <a:off x="5629100" y="1471150"/>
            <a:ext cx="7134400" cy="7134400"/>
          </a:xfrm>
          <a:prstGeom prst="rect">
            <a:avLst/>
          </a:prstGeom>
          <a:noFill/>
          <a:ln>
            <a:noFill/>
          </a:ln>
        </p:spPr>
      </p:pic>
      <p:pic>
        <p:nvPicPr>
          <p:cNvPr descr="Free Set of trendy geometric shapes labels and frames, grid, wireframe,  circle design elements. Gradient blue, abstract shapes with chrome  realistic 3d effect. Retro futuristic geometric design element 12104681 PNG  with Transparent" id="266" name="Google Shape;266;p41"/>
          <p:cNvPicPr preferRelativeResize="0"/>
          <p:nvPr/>
        </p:nvPicPr>
        <p:blipFill>
          <a:blip r:embed="rId3">
            <a:alphaModFix amt="30000"/>
          </a:blip>
          <a:stretch>
            <a:fillRect/>
          </a:stretch>
        </p:blipFill>
        <p:spPr>
          <a:xfrm rot="-340378">
            <a:off x="-3887075" y="-3679575"/>
            <a:ext cx="7908050" cy="7908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Setup</a:t>
            </a:r>
            <a:endParaRPr>
              <a:latin typeface="EB Garamond"/>
              <a:ea typeface="EB Garamond"/>
              <a:cs typeface="EB Garamond"/>
              <a:sym typeface="EB Garamond"/>
            </a:endParaRPr>
          </a:p>
        </p:txBody>
      </p:sp>
      <p:sp>
        <p:nvSpPr>
          <p:cNvPr id="272" name="Google Shape;27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EB Garamond"/>
              <a:buChar char="◦"/>
            </a:pPr>
            <a:r>
              <a:rPr lang="en-GB">
                <a:latin typeface="EB Garamond"/>
                <a:ea typeface="EB Garamond"/>
                <a:cs typeface="EB Garamond"/>
                <a:sym typeface="EB Garamond"/>
              </a:rPr>
              <a:t>1000 simulations for each algorithm</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Python (NumPy, Pandas, Plotly)</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For finding parameters α and β, took the best value over 1000 trials</a:t>
            </a:r>
            <a:endParaRPr>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Mean Squared Error as Cost Function</a:t>
            </a:r>
            <a:endParaRPr sz="2000">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α = 0.2, β</a:t>
            </a:r>
            <a:r>
              <a:rPr lang="en-GB" sz="2000">
                <a:latin typeface="EB Garamond"/>
                <a:ea typeface="EB Garamond"/>
                <a:cs typeface="EB Garamond"/>
                <a:sym typeface="EB Garamond"/>
              </a:rPr>
              <a:t> = 0.4</a:t>
            </a:r>
            <a:endParaRPr sz="2000">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95% Confidence Interval</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GitHub Repository:</a:t>
            </a:r>
            <a:endParaRPr>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https://github.com/Jeremyhudsonchan/Undergraduate-Thesis</a:t>
            </a:r>
            <a:endParaRPr sz="2000">
              <a:latin typeface="EB Garamond"/>
              <a:ea typeface="EB Garamond"/>
              <a:cs typeface="EB Garamond"/>
              <a:sym typeface="EB 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Free Set of trendy geometric shapes labels and frames, grid, wireframe,  circle design elements. Gradient blue, abstract shapes with chrome  realistic 3d effect. Retro futuristic geometric design element 12104921 PNG  with Transparent" id="277" name="Google Shape;277;p43"/>
          <p:cNvPicPr preferRelativeResize="0"/>
          <p:nvPr/>
        </p:nvPicPr>
        <p:blipFill>
          <a:blip r:embed="rId3">
            <a:alphaModFix amt="30000"/>
          </a:blip>
          <a:stretch>
            <a:fillRect/>
          </a:stretch>
        </p:blipFill>
        <p:spPr>
          <a:xfrm>
            <a:off x="1612629" y="-2695625"/>
            <a:ext cx="5918750" cy="6615751"/>
          </a:xfrm>
          <a:prstGeom prst="rect">
            <a:avLst/>
          </a:prstGeom>
          <a:noFill/>
          <a:ln>
            <a:noFill/>
          </a:ln>
        </p:spPr>
      </p:pic>
      <p:sp>
        <p:nvSpPr>
          <p:cNvPr id="278" name="Google Shape;278;p43"/>
          <p:cNvSpPr txBox="1"/>
          <p:nvPr>
            <p:ph type="title"/>
          </p:nvPr>
        </p:nvSpPr>
        <p:spPr>
          <a:xfrm>
            <a:off x="464100" y="2303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EB Garamond"/>
                <a:ea typeface="EB Garamond"/>
                <a:cs typeface="EB Garamond"/>
                <a:sym typeface="EB Garamond"/>
              </a:rPr>
              <a:t>Resampling Test</a:t>
            </a:r>
            <a:endParaRPr>
              <a:latin typeface="EB Garamond"/>
              <a:ea typeface="EB Garamond"/>
              <a:cs typeface="EB Garamond"/>
              <a:sym typeface="EB Garamond"/>
            </a:endParaRPr>
          </a:p>
        </p:txBody>
      </p:sp>
      <p:pic>
        <p:nvPicPr>
          <p:cNvPr descr="Free Set of trendy geometric shapes labels and frames, grid, wireframe,  circle design elements. Gradient blue, abstract shapes with chrome  realistic 3d effect. Retro futuristic geometric design element 12104921 PNG  with Transparent" id="279" name="Google Shape;279;p43"/>
          <p:cNvPicPr preferRelativeResize="0"/>
          <p:nvPr/>
        </p:nvPicPr>
        <p:blipFill>
          <a:blip r:embed="rId3">
            <a:alphaModFix amt="30000"/>
          </a:blip>
          <a:stretch>
            <a:fillRect/>
          </a:stretch>
        </p:blipFill>
        <p:spPr>
          <a:xfrm rot="10800000">
            <a:off x="1765029" y="4213475"/>
            <a:ext cx="5918750" cy="66157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464100" y="5974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Introduction</a:t>
            </a:r>
            <a:endParaRPr>
              <a:latin typeface="EB Garamond"/>
              <a:ea typeface="EB Garamond"/>
              <a:cs typeface="EB Garamond"/>
              <a:sym typeface="EB Garamond"/>
            </a:endParaRPr>
          </a:p>
        </p:txBody>
      </p:sp>
      <p:sp>
        <p:nvSpPr>
          <p:cNvPr id="99" name="Google Shape;99;p17"/>
          <p:cNvSpPr txBox="1"/>
          <p:nvPr>
            <p:ph idx="1" type="body"/>
          </p:nvPr>
        </p:nvSpPr>
        <p:spPr>
          <a:xfrm>
            <a:off x="464100" y="1304875"/>
            <a:ext cx="8520600" cy="34164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600"/>
              </a:spcBef>
              <a:spcAft>
                <a:spcPts val="0"/>
              </a:spcAft>
              <a:buSzPts val="1900"/>
              <a:buFont typeface="EB Garamond"/>
              <a:buChar char="➔"/>
            </a:pPr>
            <a:r>
              <a:rPr lang="en-GB" sz="1900">
                <a:latin typeface="EB Garamond"/>
                <a:ea typeface="EB Garamond"/>
                <a:cs typeface="EB Garamond"/>
                <a:sym typeface="EB Garamond"/>
              </a:rPr>
              <a:t>More attention towards police brutality and their use-of-force</a:t>
            </a:r>
            <a:endParaRPr sz="1900">
              <a:latin typeface="EB Garamond"/>
              <a:ea typeface="EB Garamond"/>
              <a:cs typeface="EB Garamond"/>
              <a:sym typeface="EB Garamond"/>
            </a:endParaRPr>
          </a:p>
          <a:p>
            <a:pPr indent="-349250" lvl="0" marL="457200" rtl="0" algn="l">
              <a:lnSpc>
                <a:spcPct val="115000"/>
              </a:lnSpc>
              <a:spcBef>
                <a:spcPts val="0"/>
              </a:spcBef>
              <a:spcAft>
                <a:spcPts val="0"/>
              </a:spcAft>
              <a:buSzPts val="1900"/>
              <a:buFont typeface="EB Garamond"/>
              <a:buChar char="➔"/>
            </a:pPr>
            <a:r>
              <a:rPr lang="en-GB" sz="1900">
                <a:latin typeface="EB Garamond"/>
                <a:ea typeface="EB Garamond"/>
                <a:cs typeface="EB Garamond"/>
                <a:sym typeface="EB Garamond"/>
              </a:rPr>
              <a:t>Roughly 600,000 to 700,000 U.S. residents claimed to have experienced police contact involving less-than-lethal force</a:t>
            </a:r>
            <a:endParaRPr sz="1900">
              <a:latin typeface="EB Garamond"/>
              <a:ea typeface="EB Garamond"/>
              <a:cs typeface="EB Garamond"/>
              <a:sym typeface="EB Garamond"/>
            </a:endParaRPr>
          </a:p>
          <a:p>
            <a:pPr indent="-349250" lvl="1" marL="914400" rtl="0" algn="l">
              <a:lnSpc>
                <a:spcPct val="115000"/>
              </a:lnSpc>
              <a:spcBef>
                <a:spcPts val="0"/>
              </a:spcBef>
              <a:spcAft>
                <a:spcPts val="0"/>
              </a:spcAft>
              <a:buSzPts val="1900"/>
              <a:buFont typeface="EB Garamond"/>
              <a:buChar char="◆"/>
            </a:pPr>
            <a:r>
              <a:rPr lang="en-GB" sz="1900">
                <a:latin typeface="EB Garamond"/>
                <a:ea typeface="EB Garamond"/>
                <a:cs typeface="EB Garamond"/>
                <a:sym typeface="EB Garamond"/>
              </a:rPr>
              <a:t>75% to 83% reports of excessive force</a:t>
            </a:r>
            <a:endParaRPr sz="1900">
              <a:latin typeface="EB Garamond"/>
              <a:ea typeface="EB Garamond"/>
              <a:cs typeface="EB Garamond"/>
              <a:sym typeface="EB Garamond"/>
            </a:endParaRPr>
          </a:p>
          <a:p>
            <a:pPr indent="-349250" lvl="0" marL="457200" rtl="0" algn="l">
              <a:lnSpc>
                <a:spcPct val="115000"/>
              </a:lnSpc>
              <a:spcBef>
                <a:spcPts val="0"/>
              </a:spcBef>
              <a:spcAft>
                <a:spcPts val="0"/>
              </a:spcAft>
              <a:buSzPts val="1900"/>
              <a:buFont typeface="EB Garamond"/>
              <a:buChar char="➔"/>
            </a:pPr>
            <a:r>
              <a:rPr lang="en-GB" sz="1900">
                <a:latin typeface="EB Garamond"/>
                <a:ea typeface="EB Garamond"/>
                <a:cs typeface="EB Garamond"/>
                <a:sym typeface="EB Garamond"/>
              </a:rPr>
              <a:t>Research suggest that violence could be contagious</a:t>
            </a:r>
            <a:endParaRPr sz="1900">
              <a:latin typeface="EB Garamond"/>
              <a:ea typeface="EB Garamond"/>
              <a:cs typeface="EB Garamond"/>
              <a:sym typeface="EB Garamond"/>
            </a:endParaRPr>
          </a:p>
          <a:p>
            <a:pPr indent="-349250" lvl="0" marL="457200" rtl="0" algn="l">
              <a:lnSpc>
                <a:spcPct val="115000"/>
              </a:lnSpc>
              <a:spcBef>
                <a:spcPts val="0"/>
              </a:spcBef>
              <a:spcAft>
                <a:spcPts val="0"/>
              </a:spcAft>
              <a:buSzPts val="1900"/>
              <a:buFont typeface="EB Garamond"/>
              <a:buChar char="➔"/>
            </a:pPr>
            <a:r>
              <a:rPr lang="en-GB" sz="1900">
                <a:latin typeface="EB Garamond"/>
                <a:ea typeface="EB Garamond"/>
                <a:cs typeface="EB Garamond"/>
                <a:sym typeface="EB Garamond"/>
              </a:rPr>
              <a:t>Could Police use-of-force misconduct be contagious?</a:t>
            </a:r>
            <a:endParaRPr sz="1900">
              <a:latin typeface="EB Garamond"/>
              <a:ea typeface="EB Garamond"/>
              <a:cs typeface="EB Garamond"/>
              <a:sym typeface="EB Garamond"/>
            </a:endParaRPr>
          </a:p>
        </p:txBody>
      </p:sp>
      <p:pic>
        <p:nvPicPr>
          <p:cNvPr descr="Free Abstract 3d rendering, wavy shape, distorted sphere.3d rendering.  Different iridescent geometric shapes set. Modern minimal metal objects.  Futuristic clip art 12298469 PNG with Transparent Background" id="100" name="Google Shape;100;p17"/>
          <p:cNvPicPr preferRelativeResize="0"/>
          <p:nvPr/>
        </p:nvPicPr>
        <p:blipFill>
          <a:blip r:embed="rId3">
            <a:alphaModFix amt="30000"/>
          </a:blip>
          <a:stretch>
            <a:fillRect/>
          </a:stretch>
        </p:blipFill>
        <p:spPr>
          <a:xfrm rot="10800000">
            <a:off x="1363300" y="3401750"/>
            <a:ext cx="12535800" cy="4826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idx="1" type="body"/>
          </p:nvPr>
        </p:nvSpPr>
        <p:spPr>
          <a:xfrm>
            <a:off x="1877400" y="3948675"/>
            <a:ext cx="22947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Times New Roman"/>
                <a:ea typeface="Times New Roman"/>
                <a:cs typeface="Times New Roman"/>
                <a:sym typeface="Times New Roman"/>
              </a:rPr>
              <a:t>Original Distribution</a:t>
            </a:r>
            <a:endParaRPr>
              <a:latin typeface="Times New Roman"/>
              <a:ea typeface="Times New Roman"/>
              <a:cs typeface="Times New Roman"/>
              <a:sym typeface="Times New Roman"/>
            </a:endParaRPr>
          </a:p>
        </p:txBody>
      </p:sp>
      <p:pic>
        <p:nvPicPr>
          <p:cNvPr id="285" name="Google Shape;285;p44"/>
          <p:cNvPicPr preferRelativeResize="0"/>
          <p:nvPr/>
        </p:nvPicPr>
        <p:blipFill>
          <a:blip r:embed="rId3">
            <a:alphaModFix/>
          </a:blip>
          <a:stretch>
            <a:fillRect/>
          </a:stretch>
        </p:blipFill>
        <p:spPr>
          <a:xfrm>
            <a:off x="4948800" y="500400"/>
            <a:ext cx="3099600" cy="3175199"/>
          </a:xfrm>
          <a:prstGeom prst="rect">
            <a:avLst/>
          </a:prstGeom>
          <a:noFill/>
          <a:ln>
            <a:noFill/>
          </a:ln>
        </p:spPr>
      </p:pic>
      <p:pic>
        <p:nvPicPr>
          <p:cNvPr id="286" name="Google Shape;286;p44"/>
          <p:cNvPicPr preferRelativeResize="0"/>
          <p:nvPr/>
        </p:nvPicPr>
        <p:blipFill>
          <a:blip r:embed="rId4">
            <a:alphaModFix/>
          </a:blip>
          <a:stretch>
            <a:fillRect/>
          </a:stretch>
        </p:blipFill>
        <p:spPr>
          <a:xfrm>
            <a:off x="1117975" y="544125"/>
            <a:ext cx="3100350" cy="3173426"/>
          </a:xfrm>
          <a:prstGeom prst="rect">
            <a:avLst/>
          </a:prstGeom>
          <a:noFill/>
          <a:ln>
            <a:noFill/>
          </a:ln>
        </p:spPr>
      </p:pic>
      <p:sp>
        <p:nvSpPr>
          <p:cNvPr id="287" name="Google Shape;287;p44"/>
          <p:cNvSpPr txBox="1"/>
          <p:nvPr>
            <p:ph idx="1" type="body"/>
          </p:nvPr>
        </p:nvSpPr>
        <p:spPr>
          <a:xfrm>
            <a:off x="5486500" y="3948675"/>
            <a:ext cx="20217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Times New Roman"/>
                <a:ea typeface="Times New Roman"/>
                <a:cs typeface="Times New Roman"/>
                <a:sym typeface="Times New Roman"/>
              </a:rPr>
              <a:t>Resampling Test</a:t>
            </a: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Times New Roman"/>
                <a:ea typeface="Times New Roman"/>
                <a:cs typeface="Times New Roman"/>
                <a:sym typeface="Times New Roman"/>
              </a:rPr>
              <a:t>Original Data vs Resampling Test</a:t>
            </a:r>
            <a:endParaRPr>
              <a:latin typeface="Times New Roman"/>
              <a:ea typeface="Times New Roman"/>
              <a:cs typeface="Times New Roman"/>
              <a:sym typeface="Times New Roman"/>
            </a:endParaRPr>
          </a:p>
        </p:txBody>
      </p:sp>
      <p:pic>
        <p:nvPicPr>
          <p:cNvPr id="293" name="Google Shape;293;p45"/>
          <p:cNvPicPr preferRelativeResize="0"/>
          <p:nvPr/>
        </p:nvPicPr>
        <p:blipFill rotWithShape="1">
          <a:blip r:embed="rId3">
            <a:alphaModFix/>
          </a:blip>
          <a:srcRect b="0" l="0" r="0" t="0"/>
          <a:stretch/>
        </p:blipFill>
        <p:spPr>
          <a:xfrm>
            <a:off x="1084975" y="1076800"/>
            <a:ext cx="8059027" cy="235325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Times New Roman"/>
                <a:ea typeface="Times New Roman"/>
                <a:cs typeface="Times New Roman"/>
                <a:sym typeface="Times New Roman"/>
              </a:rPr>
              <a:t>Pólya Urn Model</a:t>
            </a:r>
            <a:endParaRPr>
              <a:latin typeface="Times New Roman"/>
              <a:ea typeface="Times New Roman"/>
              <a:cs typeface="Times New Roman"/>
              <a:sym typeface="Times New Roman"/>
            </a:endParaRPr>
          </a:p>
        </p:txBody>
      </p:sp>
      <p:pic>
        <p:nvPicPr>
          <p:cNvPr descr="Free Set of trendy geometric shapes labels and frames, grid, wireframe,  circle design elements. Gradient blue, abstract shapes with chrome  realistic 3d effect. Retro futuristic geometric design element 12104865 PNG  with Transparent" id="299" name="Google Shape;299;p46"/>
          <p:cNvPicPr preferRelativeResize="0"/>
          <p:nvPr/>
        </p:nvPicPr>
        <p:blipFill>
          <a:blip r:embed="rId3">
            <a:alphaModFix amt="30000"/>
          </a:blip>
          <a:stretch>
            <a:fillRect/>
          </a:stretch>
        </p:blipFill>
        <p:spPr>
          <a:xfrm>
            <a:off x="6845325" y="-298850"/>
            <a:ext cx="11430650" cy="5741200"/>
          </a:xfrm>
          <a:prstGeom prst="rect">
            <a:avLst/>
          </a:prstGeom>
          <a:noFill/>
          <a:ln>
            <a:noFill/>
          </a:ln>
        </p:spPr>
      </p:pic>
      <p:pic>
        <p:nvPicPr>
          <p:cNvPr descr="Free Set of trendy geometric shapes labels and frames, grid, wireframe,  circle design elements. Gradient blue, abstract shapes with chrome  realistic 3d effect. Retro futuristic geometric design element 12104865 PNG  with Transparent" id="300" name="Google Shape;300;p46"/>
          <p:cNvPicPr preferRelativeResize="0"/>
          <p:nvPr/>
        </p:nvPicPr>
        <p:blipFill>
          <a:blip r:embed="rId3">
            <a:alphaModFix amt="30000"/>
          </a:blip>
          <a:stretch>
            <a:fillRect/>
          </a:stretch>
        </p:blipFill>
        <p:spPr>
          <a:xfrm>
            <a:off x="-8884225" y="-334100"/>
            <a:ext cx="11430650" cy="574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idx="1" type="body"/>
          </p:nvPr>
        </p:nvSpPr>
        <p:spPr>
          <a:xfrm>
            <a:off x="1877400" y="3948675"/>
            <a:ext cx="22947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Times New Roman"/>
                <a:ea typeface="Times New Roman"/>
                <a:cs typeface="Times New Roman"/>
                <a:sym typeface="Times New Roman"/>
              </a:rPr>
              <a:t>Original Distribution</a:t>
            </a:r>
            <a:endParaRPr>
              <a:latin typeface="Times New Roman"/>
              <a:ea typeface="Times New Roman"/>
              <a:cs typeface="Times New Roman"/>
              <a:sym typeface="Times New Roman"/>
            </a:endParaRPr>
          </a:p>
        </p:txBody>
      </p:sp>
      <p:pic>
        <p:nvPicPr>
          <p:cNvPr id="306" name="Google Shape;306;p47"/>
          <p:cNvPicPr preferRelativeResize="0"/>
          <p:nvPr/>
        </p:nvPicPr>
        <p:blipFill>
          <a:blip r:embed="rId3">
            <a:alphaModFix/>
          </a:blip>
          <a:stretch>
            <a:fillRect/>
          </a:stretch>
        </p:blipFill>
        <p:spPr>
          <a:xfrm>
            <a:off x="1117975" y="544125"/>
            <a:ext cx="3100350" cy="3173426"/>
          </a:xfrm>
          <a:prstGeom prst="rect">
            <a:avLst/>
          </a:prstGeom>
          <a:noFill/>
          <a:ln>
            <a:noFill/>
          </a:ln>
        </p:spPr>
      </p:pic>
      <p:sp>
        <p:nvSpPr>
          <p:cNvPr id="307" name="Google Shape;307;p47"/>
          <p:cNvSpPr txBox="1"/>
          <p:nvPr>
            <p:ph idx="1" type="body"/>
          </p:nvPr>
        </p:nvSpPr>
        <p:spPr>
          <a:xfrm>
            <a:off x="5181700" y="3948675"/>
            <a:ext cx="20217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308" name="Google Shape;308;p47"/>
          <p:cNvPicPr preferRelativeResize="0"/>
          <p:nvPr/>
        </p:nvPicPr>
        <p:blipFill>
          <a:blip r:embed="rId4">
            <a:alphaModFix/>
          </a:blip>
          <a:stretch>
            <a:fillRect/>
          </a:stretch>
        </p:blipFill>
        <p:spPr>
          <a:xfrm>
            <a:off x="4948800" y="522000"/>
            <a:ext cx="3099599" cy="3175199"/>
          </a:xfrm>
          <a:prstGeom prst="rect">
            <a:avLst/>
          </a:prstGeom>
          <a:noFill/>
          <a:ln>
            <a:noFill/>
          </a:ln>
        </p:spPr>
      </p:pic>
      <p:sp>
        <p:nvSpPr>
          <p:cNvPr id="309" name="Google Shape;309;p47"/>
          <p:cNvSpPr txBox="1"/>
          <p:nvPr>
            <p:ph idx="1" type="body"/>
          </p:nvPr>
        </p:nvSpPr>
        <p:spPr>
          <a:xfrm>
            <a:off x="5486500" y="3948675"/>
            <a:ext cx="20217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Times New Roman"/>
                <a:ea typeface="Times New Roman"/>
                <a:cs typeface="Times New Roman"/>
                <a:sym typeface="Times New Roman"/>
              </a:rPr>
              <a:t>Pólya Urn Model</a:t>
            </a:r>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EB Garamond"/>
                <a:ea typeface="EB Garamond"/>
                <a:cs typeface="EB Garamond"/>
                <a:sym typeface="EB Garamond"/>
              </a:rPr>
              <a:t>Original Data vs </a:t>
            </a:r>
            <a:r>
              <a:rPr lang="en-GB">
                <a:latin typeface="EB Garamond"/>
                <a:ea typeface="EB Garamond"/>
                <a:cs typeface="EB Garamond"/>
                <a:sym typeface="EB Garamond"/>
              </a:rPr>
              <a:t>Pólya Urn Model</a:t>
            </a:r>
            <a:endParaRPr>
              <a:latin typeface="EB Garamond"/>
              <a:ea typeface="EB Garamond"/>
              <a:cs typeface="EB Garamond"/>
              <a:sym typeface="EB Garamond"/>
            </a:endParaRPr>
          </a:p>
        </p:txBody>
      </p:sp>
      <p:pic>
        <p:nvPicPr>
          <p:cNvPr id="315" name="Google Shape;315;p48"/>
          <p:cNvPicPr preferRelativeResize="0"/>
          <p:nvPr/>
        </p:nvPicPr>
        <p:blipFill>
          <a:blip r:embed="rId3">
            <a:alphaModFix/>
          </a:blip>
          <a:stretch>
            <a:fillRect/>
          </a:stretch>
        </p:blipFill>
        <p:spPr>
          <a:xfrm>
            <a:off x="1081575" y="1069850"/>
            <a:ext cx="8062425" cy="23541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EB Garamond"/>
                <a:ea typeface="EB Garamond"/>
                <a:cs typeface="EB Garamond"/>
                <a:sym typeface="EB Garamond"/>
              </a:rPr>
              <a:t>Spillover </a:t>
            </a:r>
            <a:r>
              <a:rPr lang="en-GB">
                <a:latin typeface="EB Garamond"/>
                <a:ea typeface="EB Garamond"/>
                <a:cs typeface="EB Garamond"/>
                <a:sym typeface="EB Garamond"/>
              </a:rPr>
              <a:t>Pólya Urn Model</a:t>
            </a:r>
            <a:endParaRPr>
              <a:latin typeface="EB Garamond"/>
              <a:ea typeface="EB Garamond"/>
              <a:cs typeface="EB Garamond"/>
              <a:sym typeface="EB Garamond"/>
            </a:endParaRPr>
          </a:p>
        </p:txBody>
      </p:sp>
      <p:pic>
        <p:nvPicPr>
          <p:cNvPr descr="Free Set of trendy geometric shapes labels and frames, grid, wireframe,  circle design elements. Gradient blue, abstract shapes with chrome  realistic 3d effect. Retro futuristic geometric design element 12104864 PNG  with Transparent Background" id="321" name="Google Shape;321;p49"/>
          <p:cNvPicPr preferRelativeResize="0"/>
          <p:nvPr/>
        </p:nvPicPr>
        <p:blipFill>
          <a:blip r:embed="rId3">
            <a:alphaModFix amt="30000"/>
          </a:blip>
          <a:stretch>
            <a:fillRect/>
          </a:stretch>
        </p:blipFill>
        <p:spPr>
          <a:xfrm>
            <a:off x="5359743" y="2906525"/>
            <a:ext cx="7647680" cy="5143500"/>
          </a:xfrm>
          <a:prstGeom prst="rect">
            <a:avLst/>
          </a:prstGeom>
          <a:noFill/>
          <a:ln>
            <a:noFill/>
          </a:ln>
        </p:spPr>
      </p:pic>
      <p:pic>
        <p:nvPicPr>
          <p:cNvPr descr="Free Set of trendy geometric shapes labels and frames, grid, wireframe,  circle design elements. Gradient blue, abstract shapes with chrome  realistic 3d effect. Retro futuristic geometric design element 12104864 PNG  with Transparent Background" id="322" name="Google Shape;322;p49"/>
          <p:cNvPicPr preferRelativeResize="0"/>
          <p:nvPr/>
        </p:nvPicPr>
        <p:blipFill>
          <a:blip r:embed="rId3">
            <a:alphaModFix amt="30000"/>
          </a:blip>
          <a:stretch>
            <a:fillRect/>
          </a:stretch>
        </p:blipFill>
        <p:spPr>
          <a:xfrm>
            <a:off x="-4407157" y="-3054300"/>
            <a:ext cx="764768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idx="1" type="body"/>
          </p:nvPr>
        </p:nvSpPr>
        <p:spPr>
          <a:xfrm>
            <a:off x="1725000" y="3948675"/>
            <a:ext cx="22947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EB Garamond"/>
                <a:ea typeface="EB Garamond"/>
                <a:cs typeface="EB Garamond"/>
                <a:sym typeface="EB Garamond"/>
              </a:rPr>
              <a:t>Original Distribution</a:t>
            </a:r>
            <a:endParaRPr>
              <a:latin typeface="EB Garamond"/>
              <a:ea typeface="EB Garamond"/>
              <a:cs typeface="EB Garamond"/>
              <a:sym typeface="EB Garamond"/>
            </a:endParaRPr>
          </a:p>
        </p:txBody>
      </p:sp>
      <p:pic>
        <p:nvPicPr>
          <p:cNvPr id="328" name="Google Shape;328;p50"/>
          <p:cNvPicPr preferRelativeResize="0"/>
          <p:nvPr/>
        </p:nvPicPr>
        <p:blipFill>
          <a:blip r:embed="rId3">
            <a:alphaModFix/>
          </a:blip>
          <a:stretch>
            <a:fillRect/>
          </a:stretch>
        </p:blipFill>
        <p:spPr>
          <a:xfrm>
            <a:off x="1117975" y="544125"/>
            <a:ext cx="3100350" cy="3173426"/>
          </a:xfrm>
          <a:prstGeom prst="rect">
            <a:avLst/>
          </a:prstGeom>
          <a:noFill/>
          <a:ln>
            <a:noFill/>
          </a:ln>
        </p:spPr>
      </p:pic>
      <p:sp>
        <p:nvSpPr>
          <p:cNvPr id="329" name="Google Shape;329;p50"/>
          <p:cNvSpPr txBox="1"/>
          <p:nvPr>
            <p:ph idx="1" type="body"/>
          </p:nvPr>
        </p:nvSpPr>
        <p:spPr>
          <a:xfrm>
            <a:off x="4858350" y="3948675"/>
            <a:ext cx="29757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EB Garamond"/>
                <a:ea typeface="EB Garamond"/>
                <a:cs typeface="EB Garamond"/>
                <a:sym typeface="EB Garamond"/>
              </a:rPr>
              <a:t>Spillover </a:t>
            </a:r>
            <a:r>
              <a:rPr lang="en-GB">
                <a:latin typeface="EB Garamond"/>
                <a:ea typeface="EB Garamond"/>
                <a:cs typeface="EB Garamond"/>
                <a:sym typeface="EB Garamond"/>
              </a:rPr>
              <a:t>Pólya Urn Model</a:t>
            </a:r>
            <a:endParaRPr>
              <a:latin typeface="EB Garamond"/>
              <a:ea typeface="EB Garamond"/>
              <a:cs typeface="EB Garamond"/>
              <a:sym typeface="EB Garamond"/>
            </a:endParaRPr>
          </a:p>
        </p:txBody>
      </p:sp>
      <p:pic>
        <p:nvPicPr>
          <p:cNvPr id="330" name="Google Shape;330;p50"/>
          <p:cNvPicPr preferRelativeResize="0"/>
          <p:nvPr/>
        </p:nvPicPr>
        <p:blipFill>
          <a:blip r:embed="rId4">
            <a:alphaModFix/>
          </a:blip>
          <a:stretch>
            <a:fillRect/>
          </a:stretch>
        </p:blipFill>
        <p:spPr>
          <a:xfrm>
            <a:off x="4948800" y="522000"/>
            <a:ext cx="3099601" cy="31751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idx="1" type="body"/>
          </p:nvPr>
        </p:nvSpPr>
        <p:spPr>
          <a:xfrm>
            <a:off x="1165475" y="4331317"/>
            <a:ext cx="7521300" cy="434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GB">
                <a:latin typeface="EB Garamond"/>
                <a:ea typeface="EB Garamond"/>
                <a:cs typeface="EB Garamond"/>
                <a:sym typeface="EB Garamond"/>
              </a:rPr>
              <a:t>Original Data vs Spillover Pólya Urn Model</a:t>
            </a:r>
            <a:endParaRPr>
              <a:latin typeface="EB Garamond"/>
              <a:ea typeface="EB Garamond"/>
              <a:cs typeface="EB Garamond"/>
              <a:sym typeface="EB Garamond"/>
            </a:endParaRPr>
          </a:p>
        </p:txBody>
      </p:sp>
      <p:pic>
        <p:nvPicPr>
          <p:cNvPr id="336" name="Google Shape;336;p51"/>
          <p:cNvPicPr preferRelativeResize="0"/>
          <p:nvPr/>
        </p:nvPicPr>
        <p:blipFill>
          <a:blip r:embed="rId3">
            <a:alphaModFix/>
          </a:blip>
          <a:stretch>
            <a:fillRect/>
          </a:stretch>
        </p:blipFill>
        <p:spPr>
          <a:xfrm>
            <a:off x="1081550" y="1082475"/>
            <a:ext cx="8062451" cy="271680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EB Garamond"/>
                <a:ea typeface="EB Garamond"/>
                <a:cs typeface="EB Garamond"/>
                <a:sym typeface="EB Garamond"/>
              </a:rPr>
              <a:t>Conclusion &amp; Future Work</a:t>
            </a:r>
            <a:endParaRPr>
              <a:latin typeface="EB Garamond"/>
              <a:ea typeface="EB Garamond"/>
              <a:cs typeface="EB Garamond"/>
              <a:sym typeface="EB Garamond"/>
            </a:endParaRPr>
          </a:p>
        </p:txBody>
      </p:sp>
      <p:pic>
        <p:nvPicPr>
          <p:cNvPr descr="Free Set of trendy geometric shapes labels and frames, grid, wireframe,  circle design elements. Gradient blue, abstract shapes with chrome  realistic 3d effect. Retro futuristic geometric design element 12104822 PNG  with Transparent" id="342" name="Google Shape;342;p52"/>
          <p:cNvPicPr preferRelativeResize="0"/>
          <p:nvPr/>
        </p:nvPicPr>
        <p:blipFill>
          <a:blip r:embed="rId3">
            <a:alphaModFix amt="20000"/>
          </a:blip>
          <a:stretch>
            <a:fillRect/>
          </a:stretch>
        </p:blipFill>
        <p:spPr>
          <a:xfrm rot="5705815">
            <a:off x="351978" y="-1930943"/>
            <a:ext cx="8279619" cy="886521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Conclusion</a:t>
            </a:r>
            <a:endParaRPr>
              <a:latin typeface="EB Garamond"/>
              <a:ea typeface="EB Garamond"/>
              <a:cs typeface="EB Garamond"/>
              <a:sym typeface="EB Garamond"/>
            </a:endParaRPr>
          </a:p>
        </p:txBody>
      </p:sp>
      <p:sp>
        <p:nvSpPr>
          <p:cNvPr id="348" name="Google Shape;348;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Font typeface="EB Garamond"/>
              <a:buChar char="❖"/>
            </a:pPr>
            <a:r>
              <a:rPr lang="en-GB" sz="2100">
                <a:latin typeface="EB Garamond"/>
                <a:ea typeface="EB Garamond"/>
                <a:cs typeface="EB Garamond"/>
                <a:sym typeface="EB Garamond"/>
              </a:rPr>
              <a:t>Spillover </a:t>
            </a:r>
            <a:r>
              <a:rPr lang="en-GB" sz="2100">
                <a:latin typeface="EB Garamond"/>
                <a:ea typeface="EB Garamond"/>
                <a:cs typeface="EB Garamond"/>
                <a:sym typeface="EB Garamond"/>
              </a:rPr>
              <a:t>Pólya Urn Model &gt; Pólya Urn Model &gt; Resampling Test</a:t>
            </a:r>
            <a:endParaRPr sz="2100">
              <a:latin typeface="EB Garamond"/>
              <a:ea typeface="EB Garamond"/>
              <a:cs typeface="EB Garamond"/>
              <a:sym typeface="EB Garamond"/>
            </a:endParaRPr>
          </a:p>
          <a:p>
            <a:pPr indent="-361950" lvl="0" marL="457200" rtl="0" algn="l">
              <a:spcBef>
                <a:spcPts val="0"/>
              </a:spcBef>
              <a:spcAft>
                <a:spcPts val="0"/>
              </a:spcAft>
              <a:buSzPts val="2100"/>
              <a:buFont typeface="EB Garamond"/>
              <a:buChar char="❖"/>
            </a:pPr>
            <a:r>
              <a:rPr lang="en-GB" sz="2100">
                <a:latin typeface="EB Garamond"/>
                <a:ea typeface="EB Garamond"/>
                <a:cs typeface="EB Garamond"/>
                <a:sym typeface="EB Garamond"/>
              </a:rPr>
              <a:t>Supports the idea of excessive use of force being contagious in police networks</a:t>
            </a:r>
            <a:endParaRPr sz="2100">
              <a:latin typeface="EB Garamond"/>
              <a:ea typeface="EB Garamond"/>
              <a:cs typeface="EB Garamond"/>
              <a:sym typeface="EB Garamond"/>
            </a:endParaRPr>
          </a:p>
          <a:p>
            <a:pPr indent="-361950" lvl="0" marL="457200" rtl="0" algn="l">
              <a:spcBef>
                <a:spcPts val="0"/>
              </a:spcBef>
              <a:spcAft>
                <a:spcPts val="0"/>
              </a:spcAft>
              <a:buSzPts val="2100"/>
              <a:buFont typeface="EB Garamond"/>
              <a:buChar char="❖"/>
            </a:pPr>
            <a:r>
              <a:rPr lang="en-GB" sz="2100">
                <a:latin typeface="EB Garamond"/>
                <a:ea typeface="EB Garamond"/>
                <a:cs typeface="EB Garamond"/>
                <a:sym typeface="EB Garamond"/>
              </a:rPr>
              <a:t>Contributes to the current debate</a:t>
            </a:r>
            <a:endParaRPr sz="2100">
              <a:latin typeface="EB Garamond"/>
              <a:ea typeface="EB Garamond"/>
              <a:cs typeface="EB Garamond"/>
              <a:sym typeface="EB Garamond"/>
            </a:endParaRPr>
          </a:p>
          <a:p>
            <a:pPr indent="0" lvl="0" marL="342900" rtl="0" algn="l">
              <a:spcBef>
                <a:spcPts val="600"/>
              </a:spcBef>
              <a:spcAft>
                <a:spcPts val="0"/>
              </a:spcAft>
              <a:buNone/>
            </a:pPr>
            <a:r>
              <a:t/>
            </a:r>
            <a:endParaRPr sz="210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EB Garamond"/>
                <a:ea typeface="EB Garamond"/>
                <a:cs typeface="EB Garamond"/>
                <a:sym typeface="EB Garamond"/>
              </a:rPr>
              <a:t>Literature Review</a:t>
            </a:r>
            <a:endParaRPr>
              <a:latin typeface="EB Garamond"/>
              <a:ea typeface="EB Garamond"/>
              <a:cs typeface="EB Garamond"/>
              <a:sym typeface="EB Garamond"/>
            </a:endParaRPr>
          </a:p>
        </p:txBody>
      </p:sp>
      <p:pic>
        <p:nvPicPr>
          <p:cNvPr descr="Free Abstract 3d rendering, wavy shape, distorted sphere.3d rendering.  Different iridescent geometric shapes set. Modern minimal metal objects.  Futuristic clip art 12298105 PNG with Transparent Background" id="106" name="Google Shape;106;p18"/>
          <p:cNvPicPr preferRelativeResize="0"/>
          <p:nvPr/>
        </p:nvPicPr>
        <p:blipFill>
          <a:blip r:embed="rId3">
            <a:alphaModFix amt="30000"/>
          </a:blip>
          <a:stretch>
            <a:fillRect/>
          </a:stretch>
        </p:blipFill>
        <p:spPr>
          <a:xfrm>
            <a:off x="5796500" y="1779450"/>
            <a:ext cx="7680575" cy="7680575"/>
          </a:xfrm>
          <a:prstGeom prst="rect">
            <a:avLst/>
          </a:prstGeom>
          <a:noFill/>
          <a:ln>
            <a:noFill/>
          </a:ln>
        </p:spPr>
      </p:pic>
      <p:pic>
        <p:nvPicPr>
          <p:cNvPr descr="Free Abstract 3d rendering, wavy shape, distorted sphere.3d rendering.  Different iridescent geometric shapes set. Modern minimal metal objects.  Futuristic clip art 12298105 PNG with Transparent Background" id="107" name="Google Shape;107;p18"/>
          <p:cNvPicPr preferRelativeResize="0"/>
          <p:nvPr/>
        </p:nvPicPr>
        <p:blipFill>
          <a:blip r:embed="rId3">
            <a:alphaModFix amt="30000"/>
          </a:blip>
          <a:stretch>
            <a:fillRect/>
          </a:stretch>
        </p:blipFill>
        <p:spPr>
          <a:xfrm>
            <a:off x="-4357175" y="-4542950"/>
            <a:ext cx="7680575" cy="7680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4"/>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Limitations</a:t>
            </a:r>
            <a:endParaRPr>
              <a:latin typeface="EB Garamond"/>
              <a:ea typeface="EB Garamond"/>
              <a:cs typeface="EB Garamond"/>
              <a:sym typeface="EB Garamond"/>
            </a:endParaRPr>
          </a:p>
        </p:txBody>
      </p:sp>
      <p:sp>
        <p:nvSpPr>
          <p:cNvPr id="354" name="Google Shape;354;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EB Garamond"/>
              <a:buChar char="➢"/>
            </a:pPr>
            <a:r>
              <a:rPr lang="en-GB">
                <a:latin typeface="EB Garamond"/>
                <a:ea typeface="EB Garamond"/>
                <a:cs typeface="EB Garamond"/>
                <a:sym typeface="EB Garamond"/>
              </a:rPr>
              <a:t>One dataset</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One timeframe</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Used existing incident sizes</a:t>
            </a:r>
            <a:endParaRPr>
              <a:latin typeface="EB Garamond"/>
              <a:ea typeface="EB Garamond"/>
              <a:cs typeface="EB Garamond"/>
              <a:sym typeface="EB Garamon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Future Work</a:t>
            </a:r>
            <a:endParaRPr>
              <a:latin typeface="EB Garamond"/>
              <a:ea typeface="EB Garamond"/>
              <a:cs typeface="EB Garamond"/>
              <a:sym typeface="EB Garamond"/>
            </a:endParaRPr>
          </a:p>
        </p:txBody>
      </p:sp>
      <p:sp>
        <p:nvSpPr>
          <p:cNvPr id="360" name="Google Shape;360;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EB Garamond"/>
              <a:buChar char="◦"/>
            </a:pPr>
            <a:r>
              <a:rPr lang="en-GB">
                <a:latin typeface="EB Garamond"/>
                <a:ea typeface="EB Garamond"/>
                <a:cs typeface="EB Garamond"/>
                <a:sym typeface="EB Garamond"/>
              </a:rPr>
              <a:t>Better data collection methods</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Research using other datasets</a:t>
            </a:r>
            <a:endParaRPr>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Check if algorithms are </a:t>
            </a:r>
            <a:r>
              <a:rPr lang="en-GB" sz="2000">
                <a:latin typeface="EB Garamond"/>
                <a:ea typeface="EB Garamond"/>
                <a:cs typeface="EB Garamond"/>
                <a:sym typeface="EB Garamond"/>
              </a:rPr>
              <a:t>transferable</a:t>
            </a:r>
            <a:endParaRPr sz="2000">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Different Methods</a:t>
            </a:r>
            <a:endParaRPr>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Point Processes Models</a:t>
            </a:r>
            <a:endParaRPr sz="2000">
              <a:latin typeface="EB Garamond"/>
              <a:ea typeface="EB Garamond"/>
              <a:cs typeface="EB Garamond"/>
              <a:sym typeface="EB Garamond"/>
            </a:endParaRPr>
          </a:p>
          <a:p>
            <a:pPr indent="-336550" lvl="2" marL="1371600" rtl="0" algn="l">
              <a:spcBef>
                <a:spcPts val="0"/>
              </a:spcBef>
              <a:spcAft>
                <a:spcPts val="0"/>
              </a:spcAft>
              <a:buSzPts val="1700"/>
              <a:buFont typeface="EB Garamond"/>
              <a:buChar char="■"/>
            </a:pPr>
            <a:r>
              <a:rPr lang="en-GB" sz="1700">
                <a:latin typeface="EB Garamond"/>
                <a:ea typeface="EB Garamond"/>
                <a:cs typeface="EB Garamond"/>
                <a:sym typeface="EB Garamond"/>
              </a:rPr>
              <a:t>Hawkes Model</a:t>
            </a:r>
            <a:endParaRPr sz="1700">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Graph Based Techniques</a:t>
            </a:r>
            <a:endParaRPr sz="2000">
              <a:latin typeface="EB Garamond"/>
              <a:ea typeface="EB Garamond"/>
              <a:cs typeface="EB Garamond"/>
              <a:sym typeface="EB Garamond"/>
            </a:endParaRPr>
          </a:p>
          <a:p>
            <a:pPr indent="-336550" lvl="2" marL="1371600" rtl="0" algn="l">
              <a:spcBef>
                <a:spcPts val="0"/>
              </a:spcBef>
              <a:spcAft>
                <a:spcPts val="0"/>
              </a:spcAft>
              <a:buSzPts val="1700"/>
              <a:buFont typeface="EB Garamond"/>
              <a:buChar char="■"/>
            </a:pPr>
            <a:r>
              <a:rPr lang="en-GB" sz="1700">
                <a:latin typeface="EB Garamond"/>
                <a:ea typeface="EB Garamond"/>
                <a:cs typeface="EB Garamond"/>
                <a:sym typeface="EB Garamond"/>
              </a:rPr>
              <a:t>Graph Neural Networks</a:t>
            </a:r>
            <a:endParaRPr sz="1700">
              <a:latin typeface="EB Garamond"/>
              <a:ea typeface="EB Garamond"/>
              <a:cs typeface="EB Garamond"/>
              <a:sym typeface="EB Garamo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type="title"/>
          </p:nvPr>
        </p:nvSpPr>
        <p:spPr>
          <a:xfrm>
            <a:off x="311700" y="2027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EB Garamond"/>
                <a:ea typeface="EB Garamond"/>
                <a:cs typeface="EB Garamond"/>
                <a:sym typeface="EB Garamond"/>
              </a:rPr>
              <a:t>Thank you!</a:t>
            </a:r>
            <a:endParaRPr>
              <a:latin typeface="EB Garamond"/>
              <a:ea typeface="EB Garamond"/>
              <a:cs typeface="EB Garamond"/>
              <a:sym typeface="EB Garamond"/>
            </a:endParaRPr>
          </a:p>
        </p:txBody>
      </p:sp>
      <p:pic>
        <p:nvPicPr>
          <p:cNvPr descr="Free Abstract 3d rendering, wavy shape, distorted sphere.3d rendering.  Different iridescent geometric shapes set. Modern minimal metal objects.  Futuristic clip art 12298117 PNG with Transparent Background" id="366" name="Google Shape;366;p56"/>
          <p:cNvPicPr preferRelativeResize="0"/>
          <p:nvPr/>
        </p:nvPicPr>
        <p:blipFill>
          <a:blip r:embed="rId3">
            <a:alphaModFix amt="30000"/>
          </a:blip>
          <a:stretch>
            <a:fillRect/>
          </a:stretch>
        </p:blipFill>
        <p:spPr>
          <a:xfrm>
            <a:off x="-1321400" y="1614775"/>
            <a:ext cx="5893400" cy="5469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Literature Review</a:t>
            </a:r>
            <a:endParaRPr>
              <a:latin typeface="EB Garamond"/>
              <a:ea typeface="EB Garamond"/>
              <a:cs typeface="EB Garamond"/>
              <a:sym typeface="EB Garamond"/>
            </a:endParaRPr>
          </a:p>
        </p:txBody>
      </p:sp>
      <p:sp>
        <p:nvSpPr>
          <p:cNvPr id="113" name="Google Shape;11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EB Garamond"/>
              <a:buChar char="➢"/>
            </a:pPr>
            <a:r>
              <a:rPr lang="en-GB">
                <a:latin typeface="EB Garamond"/>
                <a:ea typeface="EB Garamond"/>
                <a:cs typeface="EB Garamond"/>
                <a:sym typeface="EB Garamond"/>
              </a:rPr>
              <a:t>Violence as </a:t>
            </a:r>
            <a:r>
              <a:rPr b="1" lang="en-GB" u="sng">
                <a:latin typeface="EB Garamond"/>
                <a:ea typeface="EB Garamond"/>
                <a:cs typeface="EB Garamond"/>
                <a:sym typeface="EB Garamond"/>
              </a:rPr>
              <a:t>Social Contagion</a:t>
            </a:r>
            <a:endParaRPr b="1" u="sng">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Infectious population disease</a:t>
            </a:r>
            <a:endParaRPr sz="2000">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Treating violence as an infectious disease would be effective</a:t>
            </a:r>
            <a:endParaRPr sz="2000">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Social networks influence gang violence</a:t>
            </a:r>
            <a:endParaRPr sz="2000">
              <a:latin typeface="EB Garamond"/>
              <a:ea typeface="EB Garamond"/>
              <a:cs typeface="EB Garamond"/>
              <a:sym typeface="EB Garamond"/>
            </a:endParaRPr>
          </a:p>
          <a:p>
            <a:pPr indent="-349250" lvl="2" marL="1371600" rtl="0" algn="l">
              <a:spcBef>
                <a:spcPts val="0"/>
              </a:spcBef>
              <a:spcAft>
                <a:spcPts val="0"/>
              </a:spcAft>
              <a:buSzPts val="1900"/>
              <a:buFont typeface="EB Garamond"/>
              <a:buChar char="■"/>
            </a:pPr>
            <a:r>
              <a:rPr i="1" lang="en-GB" sz="1900">
                <a:latin typeface="EB Garamond"/>
                <a:ea typeface="EB Garamond"/>
                <a:cs typeface="EB Garamond"/>
                <a:sym typeface="EB Garamond"/>
              </a:rPr>
              <a:t>Gang turf, prior conflict etc</a:t>
            </a:r>
            <a:endParaRPr i="1" sz="1900">
              <a:latin typeface="EB Garamond"/>
              <a:ea typeface="EB Garamond"/>
              <a:cs typeface="EB Garamond"/>
              <a:sym typeface="EB Garamond"/>
            </a:endParaRPr>
          </a:p>
          <a:p>
            <a:pPr indent="-82550" lvl="2" marL="1143000" rtl="0" algn="l">
              <a:spcBef>
                <a:spcPts val="0"/>
              </a:spcBef>
              <a:spcAft>
                <a:spcPts val="0"/>
              </a:spcAft>
              <a:buSzPts val="100"/>
              <a:buFont typeface="EB Garamond"/>
              <a:buChar char="■"/>
            </a:pPr>
            <a:r>
              <a:t/>
            </a:r>
            <a:endParaRPr i="1" sz="100">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Is Social Contagion </a:t>
            </a:r>
            <a:r>
              <a:rPr b="1" lang="en-GB" u="sng">
                <a:latin typeface="EB Garamond"/>
                <a:ea typeface="EB Garamond"/>
                <a:cs typeface="EB Garamond"/>
                <a:sym typeface="EB Garamond"/>
              </a:rPr>
              <a:t>a Factor</a:t>
            </a:r>
            <a:r>
              <a:rPr lang="en-GB">
                <a:latin typeface="EB Garamond"/>
                <a:ea typeface="EB Garamond"/>
                <a:cs typeface="EB Garamond"/>
                <a:sym typeface="EB Garamond"/>
              </a:rPr>
              <a:t> in Police Networks?</a:t>
            </a:r>
            <a:endParaRPr>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Ongoing debate</a:t>
            </a:r>
            <a:endParaRPr sz="2000">
              <a:latin typeface="EB Garamond"/>
              <a:ea typeface="EB Garamond"/>
              <a:cs typeface="EB Garamond"/>
              <a:sym typeface="EB Garamond"/>
            </a:endParaRPr>
          </a:p>
          <a:p>
            <a:pPr indent="-139700" lvl="1" marL="742950" rtl="0" algn="l">
              <a:spcBef>
                <a:spcPts val="0"/>
              </a:spcBef>
              <a:spcAft>
                <a:spcPts val="0"/>
              </a:spcAft>
              <a:buSzPts val="100"/>
              <a:buFont typeface="EB Garamond"/>
              <a:buChar char="○"/>
            </a:pPr>
            <a:r>
              <a:t/>
            </a:r>
            <a:endParaRPr sz="100">
              <a:latin typeface="EB Garamond"/>
              <a:ea typeface="EB Garamond"/>
              <a:cs typeface="EB Garamond"/>
              <a:sym typeface="EB Garamond"/>
            </a:endParaRPr>
          </a:p>
          <a:p>
            <a:pPr indent="0" lvl="0" marL="342900" rtl="0" algn="l">
              <a:spcBef>
                <a:spcPts val="600"/>
              </a:spcBef>
              <a:spcAft>
                <a:spcPts val="0"/>
              </a:spcAft>
              <a:buNone/>
            </a:pPr>
            <a:r>
              <a:t/>
            </a:r>
            <a:endParaRPr>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Literature Review</a:t>
            </a:r>
            <a:endParaRPr>
              <a:latin typeface="EB Garamond"/>
              <a:ea typeface="EB Garamond"/>
              <a:cs typeface="EB Garamond"/>
              <a:sym typeface="EB Garamond"/>
            </a:endParaRPr>
          </a:p>
        </p:txBody>
      </p:sp>
      <p:sp>
        <p:nvSpPr>
          <p:cNvPr id="119" name="Google Shape;11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EB Garamond"/>
              <a:buChar char="➢"/>
            </a:pPr>
            <a:r>
              <a:rPr lang="en-GB">
                <a:latin typeface="EB Garamond"/>
                <a:ea typeface="EB Garamond"/>
                <a:cs typeface="EB Garamond"/>
                <a:sym typeface="EB Garamond"/>
              </a:rPr>
              <a:t>Some research done on </a:t>
            </a:r>
            <a:r>
              <a:rPr b="1" lang="en-GB" sz="2600" u="sng">
                <a:latin typeface="EB Garamond"/>
                <a:ea typeface="EB Garamond"/>
                <a:cs typeface="EB Garamond"/>
                <a:sym typeface="EB Garamond"/>
              </a:rPr>
              <a:t>why</a:t>
            </a:r>
            <a:r>
              <a:rPr lang="en-GB">
                <a:latin typeface="EB Garamond"/>
                <a:ea typeface="EB Garamond"/>
                <a:cs typeface="EB Garamond"/>
                <a:sym typeface="EB Garamond"/>
              </a:rPr>
              <a:t> police use excessive force</a:t>
            </a:r>
            <a:endParaRPr>
              <a:latin typeface="EB Garamond"/>
              <a:ea typeface="EB Garamond"/>
              <a:cs typeface="EB Garamond"/>
              <a:sym typeface="EB Garamond"/>
            </a:endParaRPr>
          </a:p>
          <a:p>
            <a:pPr indent="-355600" lvl="1" marL="914400" rtl="0" algn="l">
              <a:lnSpc>
                <a:spcPct val="115000"/>
              </a:lnSpc>
              <a:spcBef>
                <a:spcPts val="0"/>
              </a:spcBef>
              <a:spcAft>
                <a:spcPts val="0"/>
              </a:spcAft>
              <a:buSzPts val="2000"/>
              <a:buFont typeface="EB Garamond"/>
              <a:buChar char="○"/>
            </a:pPr>
            <a:r>
              <a:rPr lang="en-GB" sz="2000">
                <a:latin typeface="EB Garamond"/>
                <a:ea typeface="EB Garamond"/>
                <a:cs typeface="EB Garamond"/>
                <a:sym typeface="EB Garamond"/>
              </a:rPr>
              <a:t>Many officers believe they can go above and beyond the law when necessary</a:t>
            </a:r>
            <a:endParaRPr sz="2000">
              <a:latin typeface="EB Garamond"/>
              <a:ea typeface="EB Garamond"/>
              <a:cs typeface="EB Garamond"/>
              <a:sym typeface="EB Garamond"/>
            </a:endParaRPr>
          </a:p>
          <a:p>
            <a:pPr indent="-355600" lvl="1" marL="914400" rtl="0" algn="l">
              <a:lnSpc>
                <a:spcPct val="115000"/>
              </a:lnSpc>
              <a:spcBef>
                <a:spcPts val="0"/>
              </a:spcBef>
              <a:spcAft>
                <a:spcPts val="0"/>
              </a:spcAft>
              <a:buSzPts val="2000"/>
              <a:buFont typeface="EB Garamond"/>
              <a:buChar char="○"/>
            </a:pPr>
            <a:r>
              <a:rPr lang="en-GB" sz="2000">
                <a:latin typeface="EB Garamond"/>
                <a:ea typeface="EB Garamond"/>
                <a:cs typeface="EB Garamond"/>
                <a:sym typeface="EB Garamond"/>
              </a:rPr>
              <a:t>Psychological, Sociological, and Organizational theories</a:t>
            </a:r>
            <a:endParaRPr sz="2000">
              <a:latin typeface="EB Garamond"/>
              <a:ea typeface="EB Garamond"/>
              <a:cs typeface="EB Garamond"/>
              <a:sym typeface="EB Garamond"/>
            </a:endParaRPr>
          </a:p>
          <a:p>
            <a:pPr indent="-355600" lvl="1" marL="914400" rtl="0" algn="l">
              <a:lnSpc>
                <a:spcPct val="115000"/>
              </a:lnSpc>
              <a:spcBef>
                <a:spcPts val="0"/>
              </a:spcBef>
              <a:spcAft>
                <a:spcPts val="0"/>
              </a:spcAft>
              <a:buSzPts val="2000"/>
              <a:buFont typeface="EB Garamond"/>
              <a:buChar char="○"/>
            </a:pPr>
            <a:r>
              <a:rPr lang="en-GB" sz="2000">
                <a:latin typeface="EB Garamond"/>
                <a:ea typeface="EB Garamond"/>
                <a:cs typeface="EB Garamond"/>
                <a:sym typeface="EB Garamond"/>
              </a:rPr>
              <a:t>Racial Bias</a:t>
            </a:r>
            <a:endParaRPr sz="2000">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Literature Review</a:t>
            </a:r>
            <a:endParaRPr>
              <a:latin typeface="EB Garamond"/>
              <a:ea typeface="EB Garamond"/>
              <a:cs typeface="EB Garamond"/>
              <a:sym typeface="EB Garamond"/>
            </a:endParaRPr>
          </a:p>
        </p:txBody>
      </p:sp>
      <p:sp>
        <p:nvSpPr>
          <p:cNvPr id="125" name="Google Shape;12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EB Garamond"/>
              <a:buChar char="➢"/>
            </a:pPr>
            <a:r>
              <a:rPr b="1" lang="en-GB" u="sng">
                <a:latin typeface="EB Garamond"/>
                <a:ea typeface="EB Garamond"/>
                <a:cs typeface="EB Garamond"/>
                <a:sym typeface="EB Garamond"/>
              </a:rPr>
              <a:t>Predicting</a:t>
            </a:r>
            <a:r>
              <a:rPr lang="en-GB">
                <a:latin typeface="EB Garamond"/>
                <a:ea typeface="EB Garamond"/>
                <a:cs typeface="EB Garamond"/>
                <a:sym typeface="EB Garamond"/>
              </a:rPr>
              <a:t> Police Violence</a:t>
            </a:r>
            <a:endParaRPr>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Multiple factors</a:t>
            </a:r>
            <a:endParaRPr sz="2000">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Data not freely available to the public, not always tracked at all departments</a:t>
            </a:r>
            <a:endParaRPr sz="2000">
              <a:latin typeface="EB Garamond"/>
              <a:ea typeface="EB Garamond"/>
              <a:cs typeface="EB Garamond"/>
              <a:sym typeface="EB Garamond"/>
            </a:endParaRPr>
          </a:p>
          <a:p>
            <a:pPr indent="-355600" lvl="1" marL="914400" rtl="0" algn="l">
              <a:spcBef>
                <a:spcPts val="0"/>
              </a:spcBef>
              <a:spcAft>
                <a:spcPts val="0"/>
              </a:spcAft>
              <a:buSzPts val="2000"/>
              <a:buFont typeface="EB Garamond"/>
              <a:buChar char="○"/>
            </a:pPr>
            <a:r>
              <a:rPr lang="en-GB" sz="2000">
                <a:latin typeface="EB Garamond"/>
                <a:ea typeface="EB Garamond"/>
                <a:cs typeface="EB Garamond"/>
                <a:sym typeface="EB Garamond"/>
              </a:rPr>
              <a:t>Cannot verify if homogeneous across time and location</a:t>
            </a:r>
            <a:endParaRPr sz="2000">
              <a:latin typeface="EB Garamond"/>
              <a:ea typeface="EB Garamond"/>
              <a:cs typeface="EB Garamond"/>
              <a:sym typeface="EB Garamond"/>
            </a:endParaRPr>
          </a:p>
          <a:p>
            <a:pPr indent="0" lvl="0" marL="742950" rtl="0" algn="l">
              <a:spcBef>
                <a:spcPts val="600"/>
              </a:spcBef>
              <a:spcAft>
                <a:spcPts val="0"/>
              </a:spcAft>
              <a:buNone/>
            </a:pPr>
            <a:r>
              <a:t/>
            </a:r>
            <a:endParaRPr>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EB Garamond"/>
                <a:ea typeface="EB Garamond"/>
                <a:cs typeface="EB Garamond"/>
                <a:sym typeface="EB Garamond"/>
              </a:rPr>
              <a:t>Methodology</a:t>
            </a:r>
            <a:endParaRPr>
              <a:latin typeface="EB Garamond"/>
              <a:ea typeface="EB Garamond"/>
              <a:cs typeface="EB Garamond"/>
              <a:sym typeface="EB Garamond"/>
            </a:endParaRPr>
          </a:p>
        </p:txBody>
      </p:sp>
      <p:pic>
        <p:nvPicPr>
          <p:cNvPr descr="Free Abstract 3d rendering, wavy shape, distorted sphere.3d rendering.  Different iridescent geometric shapes set. Modern minimal metal objects.  Futuristic clip art 12298469 PNG with Transparent Background" id="131" name="Google Shape;131;p22"/>
          <p:cNvPicPr preferRelativeResize="0"/>
          <p:nvPr/>
        </p:nvPicPr>
        <p:blipFill>
          <a:blip r:embed="rId3">
            <a:alphaModFix amt="30000"/>
          </a:blip>
          <a:stretch>
            <a:fillRect/>
          </a:stretch>
        </p:blipFill>
        <p:spPr>
          <a:xfrm>
            <a:off x="2061850" y="202600"/>
            <a:ext cx="12535800" cy="4826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EB Garamond"/>
                <a:ea typeface="EB Garamond"/>
                <a:cs typeface="EB Garamond"/>
                <a:sym typeface="EB Garamond"/>
              </a:rPr>
              <a:t>Methodology</a:t>
            </a:r>
            <a:endParaRPr>
              <a:latin typeface="EB Garamond"/>
              <a:ea typeface="EB Garamond"/>
              <a:cs typeface="EB Garamond"/>
              <a:sym typeface="EB Garamond"/>
            </a:endParaRPr>
          </a:p>
        </p:txBody>
      </p:sp>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EB Garamond"/>
              <a:buChar char="❖"/>
            </a:pPr>
            <a:r>
              <a:rPr lang="en-GB">
                <a:latin typeface="EB Garamond"/>
                <a:ea typeface="EB Garamond"/>
                <a:cs typeface="EB Garamond"/>
                <a:sym typeface="EB Garamond"/>
              </a:rPr>
              <a:t>Resampling Test</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Pólya Urn Model</a:t>
            </a:r>
            <a:endParaRPr>
              <a:latin typeface="EB Garamond"/>
              <a:ea typeface="EB Garamond"/>
              <a:cs typeface="EB Garamond"/>
              <a:sym typeface="EB Garamond"/>
            </a:endParaRPr>
          </a:p>
          <a:p>
            <a:pPr indent="-381000" lvl="0" marL="457200" rtl="0" algn="l">
              <a:spcBef>
                <a:spcPts val="0"/>
              </a:spcBef>
              <a:spcAft>
                <a:spcPts val="0"/>
              </a:spcAft>
              <a:buSzPts val="2400"/>
              <a:buFont typeface="EB Garamond"/>
              <a:buChar char="❖"/>
            </a:pPr>
            <a:r>
              <a:rPr lang="en-GB">
                <a:latin typeface="EB Garamond"/>
                <a:ea typeface="EB Garamond"/>
                <a:cs typeface="EB Garamond"/>
                <a:sym typeface="EB Garamond"/>
              </a:rPr>
              <a:t>Spillover Pólya Urn Model</a:t>
            </a:r>
            <a:endParaRPr>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